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75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11" Type="http://schemas.openxmlformats.org/officeDocument/2006/relationships/audio" Target="../media/audio1.wav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http://cdn.trinixy.ru/pics3/20080508/victory_13.jpg"/>
          <p:cNvPicPr>
            <a:picLocks noChangeAspect="1" noChangeArrowheads="1"/>
          </p:cNvPicPr>
          <p:nvPr userDrawn="1"/>
        </p:nvPicPr>
        <p:blipFill>
          <a:blip r:embed="rId3"/>
          <a:srcRect l="12443" t="6250" r="4054"/>
          <a:stretch>
            <a:fillRect/>
          </a:stretch>
        </p:blipFill>
        <p:spPr bwMode="auto">
          <a:xfrm>
            <a:off x="0" y="3875841"/>
            <a:ext cx="1701253" cy="1267659"/>
          </a:xfrm>
          <a:prstGeom prst="rect">
            <a:avLst/>
          </a:prstGeom>
          <a:noFill/>
        </p:spPr>
      </p:pic>
      <p:pic>
        <p:nvPicPr>
          <p:cNvPr id="12" name="Picture 8" descr="https://interaffairs.ru/i/pobeda6.jpg"/>
          <p:cNvPicPr>
            <a:picLocks noChangeAspect="1" noChangeArrowheads="1"/>
          </p:cNvPicPr>
          <p:nvPr userDrawn="1"/>
        </p:nvPicPr>
        <p:blipFill>
          <a:blip r:embed="rId4"/>
          <a:srcRect r="4167"/>
          <a:stretch>
            <a:fillRect/>
          </a:stretch>
        </p:blipFill>
        <p:spPr bwMode="auto">
          <a:xfrm>
            <a:off x="0" y="2571750"/>
            <a:ext cx="1675726" cy="1214446"/>
          </a:xfrm>
          <a:prstGeom prst="rect">
            <a:avLst/>
          </a:prstGeom>
          <a:noFill/>
        </p:spPr>
      </p:pic>
      <p:pic>
        <p:nvPicPr>
          <p:cNvPr id="10" name="Picture 4" descr="http://g4.nh.ee/images/pix/file10330347_winners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-1" y="1285866"/>
            <a:ext cx="1686731" cy="1214446"/>
          </a:xfrm>
          <a:prstGeom prst="rect">
            <a:avLst/>
          </a:prstGeom>
          <a:noFill/>
        </p:spPr>
      </p:pic>
      <p:pic>
        <p:nvPicPr>
          <p:cNvPr id="8" name="Picture 2" descr="http://mkrf.ru/upload/resize_cache/temp/021/397_264_1/02122c915f1bbdaa0ca520e1287c600e.jpeg"/>
          <p:cNvPicPr>
            <a:picLocks noChangeAspect="1" noChangeArrowheads="1"/>
          </p:cNvPicPr>
          <p:nvPr userDrawn="1"/>
        </p:nvPicPr>
        <p:blipFill>
          <a:blip r:embed="rId6" cstate="print">
            <a:lum bright="20000" contrast="-10000"/>
          </a:blip>
          <a:srcRect r="5884" b="10246"/>
          <a:stretch>
            <a:fillRect/>
          </a:stretch>
        </p:blipFill>
        <p:spPr bwMode="auto">
          <a:xfrm>
            <a:off x="0" y="0"/>
            <a:ext cx="1643042" cy="1232287"/>
          </a:xfrm>
          <a:prstGeom prst="rect">
            <a:avLst/>
          </a:prstGeom>
          <a:noFill/>
        </p:spPr>
      </p:pic>
      <p:pic>
        <p:nvPicPr>
          <p:cNvPr id="7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87695" cy="1285866"/>
          </a:xfrm>
          <a:prstGeom prst="rect">
            <a:avLst/>
          </a:prstGeom>
          <a:noFill/>
          <a:effectLst/>
        </p:spPr>
      </p:pic>
      <p:pic>
        <p:nvPicPr>
          <p:cNvPr id="9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85866"/>
            <a:ext cx="1687695" cy="1285884"/>
          </a:xfrm>
          <a:prstGeom prst="rect">
            <a:avLst/>
          </a:prstGeom>
          <a:noFill/>
          <a:effectLst/>
        </p:spPr>
      </p:pic>
      <p:pic>
        <p:nvPicPr>
          <p:cNvPr id="11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71750"/>
            <a:ext cx="1687695" cy="1285884"/>
          </a:xfrm>
          <a:prstGeom prst="rect">
            <a:avLst/>
          </a:prstGeom>
          <a:noFill/>
          <a:effectLst/>
        </p:spPr>
      </p:pic>
      <p:pic>
        <p:nvPicPr>
          <p:cNvPr id="13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35"/>
            <a:ext cx="1687695" cy="1285865"/>
          </a:xfrm>
          <a:prstGeom prst="rect">
            <a:avLst/>
          </a:prstGeom>
          <a:noFill/>
          <a:effectLst/>
        </p:spPr>
      </p:pic>
      <p:pic>
        <p:nvPicPr>
          <p:cNvPr id="12296" name="Picture 8" descr="http://edu.znate.ru/tw_files2/urls_21/1043/d-1042652/1042652_html_m3969fc87.jpg"/>
          <p:cNvPicPr>
            <a:picLocks noChangeAspect="1" noChangeArrowheads="1"/>
          </p:cNvPicPr>
          <p:nvPr userDrawn="1"/>
        </p:nvPicPr>
        <p:blipFill>
          <a:blip r:embed="rId8">
            <a:lum contrast="-10000"/>
          </a:blip>
          <a:srcRect/>
          <a:stretch>
            <a:fillRect/>
          </a:stretch>
        </p:blipFill>
        <p:spPr bwMode="auto">
          <a:xfrm>
            <a:off x="5715009" y="-22055"/>
            <a:ext cx="3428992" cy="516555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298" name="Picture 10" descr="http://simg.sputnik.ru/?key=506e3f8afa88db39b6054362622d3b83637cceda"/>
          <p:cNvPicPr>
            <a:picLocks noChangeAspect="1" noChangeArrowheads="1"/>
          </p:cNvPicPr>
          <p:nvPr userDrawn="1"/>
        </p:nvPicPr>
        <p:blipFill>
          <a:blip r:embed="rId9"/>
          <a:srcRect b="6001"/>
          <a:stretch>
            <a:fillRect/>
          </a:stretch>
        </p:blipFill>
        <p:spPr bwMode="auto">
          <a:xfrm>
            <a:off x="3071802" y="2905460"/>
            <a:ext cx="3571900" cy="223804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4" name="Picture 20" descr="http://img-fotki.yandex.ru/get/5407/65387414.55b/0_ff251_32385c8f_L.png"/>
          <p:cNvPicPr>
            <a:picLocks noChangeAspect="1" noChangeArrowheads="1"/>
          </p:cNvPicPr>
          <p:nvPr userDrawn="1"/>
        </p:nvPicPr>
        <p:blipFill>
          <a:blip r:embed="rId10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357290" y="2786064"/>
            <a:ext cx="2428892" cy="22394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11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5CD92B-D649-43CA-9E77-4B21E9034E03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BBC3485-4EAA-4C47-BC65-6FD9E4102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5CD92B-D649-43CA-9E77-4B21E9034E03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BBC3485-4EAA-4C47-BC65-6FD9E4102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0" descr="http://img-fotki.yandex.ru/get/5407/65387414.55b/0_ff251_32385c8f_L.png"/>
          <p:cNvPicPr>
            <a:picLocks noChangeAspect="1" noChangeArrowheads="1"/>
          </p:cNvPicPr>
          <p:nvPr userDrawn="1"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214282" y="3071816"/>
            <a:ext cx="1928794" cy="1778330"/>
          </a:xfrm>
          <a:prstGeom prst="rect">
            <a:avLst/>
          </a:prstGeom>
          <a:noFill/>
        </p:spPr>
      </p:pic>
      <p:pic>
        <p:nvPicPr>
          <p:cNvPr id="8" name="Picture 10" descr="http://simg.sputnik.ru/?key=506e3f8afa88db39b6054362622d3b83637cceda"/>
          <p:cNvPicPr>
            <a:picLocks noChangeAspect="1" noChangeArrowheads="1"/>
          </p:cNvPicPr>
          <p:nvPr userDrawn="1"/>
        </p:nvPicPr>
        <p:blipFill>
          <a:blip r:embed="rId4"/>
          <a:srcRect b="6001"/>
          <a:stretch>
            <a:fillRect/>
          </a:stretch>
        </p:blipFill>
        <p:spPr bwMode="auto">
          <a:xfrm>
            <a:off x="5153515" y="2643188"/>
            <a:ext cx="3990485" cy="250031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http://cdn.trinixy.ru/pics3/20080508/victory_13.jpg"/>
          <p:cNvPicPr>
            <a:picLocks noChangeAspect="1" noChangeArrowheads="1"/>
          </p:cNvPicPr>
          <p:nvPr userDrawn="1"/>
        </p:nvPicPr>
        <p:blipFill>
          <a:blip r:embed="rId3"/>
          <a:srcRect l="12443" t="6250" r="4054"/>
          <a:stretch>
            <a:fillRect/>
          </a:stretch>
        </p:blipFill>
        <p:spPr bwMode="auto">
          <a:xfrm>
            <a:off x="0" y="3875841"/>
            <a:ext cx="1701253" cy="1267659"/>
          </a:xfrm>
          <a:prstGeom prst="rect">
            <a:avLst/>
          </a:prstGeom>
          <a:noFill/>
        </p:spPr>
      </p:pic>
      <p:pic>
        <p:nvPicPr>
          <p:cNvPr id="13" name="Picture 8" descr="https://interaffairs.ru/i/pobeda6.jpg"/>
          <p:cNvPicPr>
            <a:picLocks noChangeAspect="1" noChangeArrowheads="1"/>
          </p:cNvPicPr>
          <p:nvPr userDrawn="1"/>
        </p:nvPicPr>
        <p:blipFill>
          <a:blip r:embed="rId4"/>
          <a:srcRect r="4167"/>
          <a:stretch>
            <a:fillRect/>
          </a:stretch>
        </p:blipFill>
        <p:spPr bwMode="auto">
          <a:xfrm>
            <a:off x="0" y="2571750"/>
            <a:ext cx="1675726" cy="1214446"/>
          </a:xfrm>
          <a:prstGeom prst="rect">
            <a:avLst/>
          </a:prstGeom>
          <a:noFill/>
        </p:spPr>
      </p:pic>
      <p:pic>
        <p:nvPicPr>
          <p:cNvPr id="12" name="Picture 4" descr="http://g4.nh.ee/images/pix/file10330347_winners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-1" y="1285866"/>
            <a:ext cx="1686731" cy="1214446"/>
          </a:xfrm>
          <a:prstGeom prst="rect">
            <a:avLst/>
          </a:prstGeom>
          <a:noFill/>
        </p:spPr>
      </p:pic>
      <p:pic>
        <p:nvPicPr>
          <p:cNvPr id="11" name="Picture 2" descr="http://mkrf.ru/upload/resize_cache/temp/021/397_264_1/02122c915f1bbdaa0ca520e1287c600e.jpeg"/>
          <p:cNvPicPr>
            <a:picLocks noChangeAspect="1" noChangeArrowheads="1"/>
          </p:cNvPicPr>
          <p:nvPr userDrawn="1"/>
        </p:nvPicPr>
        <p:blipFill>
          <a:blip r:embed="rId6" cstate="print">
            <a:lum bright="20000" contrast="-10000"/>
          </a:blip>
          <a:srcRect r="5884" b="10246"/>
          <a:stretch>
            <a:fillRect/>
          </a:stretch>
        </p:blipFill>
        <p:spPr bwMode="auto">
          <a:xfrm>
            <a:off x="0" y="0"/>
            <a:ext cx="1643042" cy="1232287"/>
          </a:xfrm>
          <a:prstGeom prst="rect">
            <a:avLst/>
          </a:prstGeom>
          <a:noFill/>
        </p:spPr>
      </p:pic>
      <p:pic>
        <p:nvPicPr>
          <p:cNvPr id="7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85866"/>
            <a:ext cx="1687695" cy="1285884"/>
          </a:xfrm>
          <a:prstGeom prst="rect">
            <a:avLst/>
          </a:prstGeom>
          <a:noFill/>
          <a:effectLst/>
        </p:spPr>
      </p:pic>
      <p:pic>
        <p:nvPicPr>
          <p:cNvPr id="8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87695" cy="1285866"/>
          </a:xfrm>
          <a:prstGeom prst="rect">
            <a:avLst/>
          </a:prstGeom>
          <a:noFill/>
          <a:effectLst/>
        </p:spPr>
      </p:pic>
      <p:pic>
        <p:nvPicPr>
          <p:cNvPr id="9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71750"/>
            <a:ext cx="1687695" cy="1285884"/>
          </a:xfrm>
          <a:prstGeom prst="rect">
            <a:avLst/>
          </a:prstGeom>
          <a:noFill/>
          <a:effectLst/>
        </p:spPr>
      </p:pic>
      <p:pic>
        <p:nvPicPr>
          <p:cNvPr id="10" name="Picture 20" descr="http://us.cdn2.123rf.com/168nwm/nasared/nasared1304/nasared130400041/19141400-%D0%A1%D1%82%D0%B0%D1%80%D1%8B%D0%B5-%D0%BA%D0%B8%D0%BD%D0%BE%D0%BB%D0%B5%D0%BD%D1%82%D1%8B.jpg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35"/>
            <a:ext cx="1687695" cy="1285865"/>
          </a:xfrm>
          <a:prstGeom prst="rect">
            <a:avLst/>
          </a:prstGeom>
          <a:noFill/>
          <a:effectLst/>
        </p:spPr>
      </p:pic>
      <p:sp>
        <p:nvSpPr>
          <p:cNvPr id="9218" name="AutoShape 2" descr="http://%D1%83%D1%81%D0%B8%D0%BD%D1%81%D0%BA.%D0%BE%D0%BD%D0%BB%D0%B0%D0%B9%D0%BD/content/news/images/18403/lenta.png"/>
          <p:cNvSpPr>
            <a:spLocks noChangeAspect="1" noChangeArrowheads="1"/>
          </p:cNvSpPr>
          <p:nvPr userDrawn="1"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http://%D1%83%D1%81%D0%B8%D0%BD%D1%81%D0%BA.%D0%BE%D0%BD%D0%BB%D0%B0%D0%B9%D0%BD/content/news/images/18403/lenta.png"/>
          <p:cNvSpPr>
            <a:spLocks noChangeAspect="1" noChangeArrowheads="1"/>
          </p:cNvSpPr>
          <p:nvPr userDrawn="1"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8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://edu.znate.ru/tw_files2/urls_21/1043/d-1042652/1042652_html_m3969fc87.jpg"/>
          <p:cNvPicPr>
            <a:picLocks noChangeAspect="1" noChangeArrowheads="1"/>
          </p:cNvPicPr>
          <p:nvPr userDrawn="1"/>
        </p:nvPicPr>
        <p:blipFill>
          <a:blip r:embed="rId3">
            <a:lum contrast="-10000"/>
          </a:blip>
          <a:srcRect/>
          <a:stretch>
            <a:fillRect/>
          </a:stretch>
        </p:blipFill>
        <p:spPr bwMode="auto">
          <a:xfrm>
            <a:off x="6535809" y="1214428"/>
            <a:ext cx="2608191" cy="392907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9" name="Picture 10" descr="http://simg.sputnik.ru/?key=506e3f8afa88db39b6054362622d3b83637cceda"/>
          <p:cNvPicPr>
            <a:picLocks noChangeAspect="1" noChangeArrowheads="1"/>
          </p:cNvPicPr>
          <p:nvPr userDrawn="1"/>
        </p:nvPicPr>
        <p:blipFill>
          <a:blip r:embed="rId4"/>
          <a:srcRect b="6001"/>
          <a:stretch>
            <a:fillRect/>
          </a:stretch>
        </p:blipFill>
        <p:spPr bwMode="auto">
          <a:xfrm>
            <a:off x="4714876" y="3000378"/>
            <a:ext cx="3286148" cy="2058997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" name="Picture 16" descr="http://mykartinka.ru/_ph/19/973986975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948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6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http://mykartinka.ru/_ph/19/973986975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948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http://mykartinka.ru/_ph/19/973986975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948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5CD92B-D649-43CA-9E77-4B21E9034E03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BBC3485-4EAA-4C47-BC65-6FD9E4102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5CD92B-D649-43CA-9E77-4B21E9034E03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BBC3485-4EAA-4C47-BC65-6FD9E4102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5CD92B-D649-43CA-9E77-4B21E9034E03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BBC3485-4EAA-4C47-BC65-6FD9E4102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mykartinka.ru/_ph/19/973986975.jpg"/>
          <p:cNvPicPr>
            <a:picLocks noChangeAspect="1" noChangeArrowheads="1"/>
          </p:cNvPicPr>
          <p:nvPr userDrawn="1"/>
        </p:nvPicPr>
        <p:blipFill>
          <a:blip r:embed="rId14">
            <a:lum contrast="-20000"/>
          </a:blip>
          <a:srcRect b="13275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3" name="Picture 16" descr="http://mykartinka.ru/_ph/19/973986975.jpg">
            <a:extLst>
              <a:ext uri="{FF2B5EF4-FFF2-40B4-BE49-F238E27FC236}">
                <a16:creationId xmlns:a16="http://schemas.microsoft.com/office/drawing/2014/main" id="{D45F7A15-8500-4622-9C3E-42F458CC9B4E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7032" y="20538"/>
            <a:ext cx="9180000" cy="5148000"/>
          </a:xfrm>
          <a:prstGeom prst="frame">
            <a:avLst>
              <a:gd name="adj1" fmla="val 3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3" name="bomb.wav"/>
          </p:stSnd>
        </p:sndAc>
      </p:transition>
    </mc:Choice>
    <mc:Fallback xmlns="">
      <p:transition spd="slow">
        <p:fade/>
        <p:sndAc>
          <p:stSnd>
            <p:snd r:embed="rId15" name="bomb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asyen.ru/load/shablony_prezentacij/den_pobedy_9_maja/velikaja_pobeda/505-1-0-4176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hyperlink" Target="http://www.news.tvk.tv/upload/medialibrary/6e0/blokadnyy-khleb-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44726"/>
            <a:ext cx="4968552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Всероссийская </a:t>
            </a:r>
          </a:p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акция</a:t>
            </a:r>
          </a:p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«Блокадный хлеб»</a:t>
            </a:r>
          </a:p>
          <a:p>
            <a:pPr algn="ctr"/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A06E2C9-44F4-4066-8BE1-577F90491947}"/>
              </a:ext>
            </a:extLst>
          </p:cNvPr>
          <p:cNvSpPr txBox="1">
            <a:spLocks/>
          </p:cNvSpPr>
          <p:nvPr/>
        </p:nvSpPr>
        <p:spPr>
          <a:xfrm>
            <a:off x="5004048" y="4011910"/>
            <a:ext cx="3888432" cy="86409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ln w="1905"/>
              <a:solidFill>
                <a:schemeClr val="accent6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anose="020B0606020202030204" pitchFamily="34" charset="0"/>
              <a:ea typeface="Batang" pitchFamily="18" charset="-127"/>
              <a:cs typeface="Vrind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377245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Вологодская область сыграла особую роль в помощи блокадному Ленинграду. Именно Вологодчина стала первым пунктом приема, размещения эвакуированных.</a:t>
            </a:r>
            <a:endParaRPr lang="ru-RU" sz="4400" b="1" dirty="0">
              <a:solidFill>
                <a:srgbClr val="4C26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63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123478"/>
            <a:ext cx="694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Во многих городах и населенных пунктах области были организованы эвакопункты. Здесь эвакуированные получали питание, отдых, медицинскую помощь. Только с 25 января по 5 апреля 1942 года через Вологду прошло 150 поездов, в которых эвакуировались в тыл 319 117 ленинградцев. </a:t>
            </a:r>
          </a:p>
        </p:txBody>
      </p:sp>
    </p:spTree>
    <p:extLst>
      <p:ext uri="{BB962C8B-B14F-4D97-AF65-F5344CB8AC3E}">
        <p14:creationId xmlns:p14="http://schemas.microsoft.com/office/powerpoint/2010/main" val="296761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835696" y="267494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4C2600"/>
                </a:solidFill>
                <a:latin typeface="Arial Narrow" panose="020B0606020202030204" pitchFamily="34" charset="0"/>
              </a:rPr>
              <a:t>2020 год – </a:t>
            </a:r>
          </a:p>
          <a:p>
            <a:r>
              <a:rPr lang="ru-RU" sz="4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Год памяти и славы</a:t>
            </a:r>
            <a:endParaRPr lang="ru-RU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66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123478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27 января в день снятия блокады Ленинграда проходит Всероссийская акция памяти «Блокадный хлеб». Символом акции является кусочек хлеба весом в 125 граммов – именно такая минимальная норма выдачи хлеба на человека в день была установлена во время блокады Ленинграда. </a:t>
            </a:r>
          </a:p>
        </p:txBody>
      </p:sp>
    </p:spTree>
    <p:extLst>
      <p:ext uri="{BB962C8B-B14F-4D97-AF65-F5344CB8AC3E}">
        <p14:creationId xmlns:p14="http://schemas.microsoft.com/office/powerpoint/2010/main" val="714041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7B27DA-05DB-44BB-B950-F11C0B04B329}"/>
              </a:ext>
            </a:extLst>
          </p:cNvPr>
          <p:cNvSpPr txBox="1"/>
          <p:nvPr/>
        </p:nvSpPr>
        <p:spPr>
          <a:xfrm>
            <a:off x="395536" y="400472"/>
            <a:ext cx="4968552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Сохраним</a:t>
            </a:r>
          </a:p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историческую</a:t>
            </a:r>
          </a:p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память </a:t>
            </a:r>
          </a:p>
          <a:p>
            <a:pPr algn="ctr"/>
            <a:r>
              <a:rPr lang="ru-RU" sz="48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Medium Cond" panose="020B0606030402020204" pitchFamily="34" charset="0"/>
              </a:rPr>
              <a:t>вместе!</a:t>
            </a:r>
          </a:p>
          <a:p>
            <a:pPr algn="ctr"/>
            <a:endParaRPr lang="ru-RU" sz="3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FE4167-C759-4B84-AE78-33F551FDC9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r="30313"/>
          <a:stretch/>
        </p:blipFill>
        <p:spPr>
          <a:xfrm>
            <a:off x="5580112" y="202468"/>
            <a:ext cx="3322717" cy="4738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6799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907704" y="123478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Информационные источники: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972AA7-6439-4AE9-AC86-543BBD1C485F}"/>
              </a:ext>
            </a:extLst>
          </p:cNvPr>
          <p:cNvSpPr/>
          <p:nvPr/>
        </p:nvSpPr>
        <p:spPr>
          <a:xfrm>
            <a:off x="107504" y="595590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hlinkClick r:id="rId3"/>
              </a:rPr>
              <a:t>https://easyen.ru/load/shablony_prezentacij/den_pobedy_9_maja/velikaja_pobeda/505-1-0-41762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4C2600"/>
                </a:solidFill>
                <a:latin typeface="Arial Narrow" panose="020B0606020202030204" pitchFamily="34" charset="0"/>
              </a:rPr>
              <a:t>– </a:t>
            </a:r>
            <a:r>
              <a:rPr lang="ru-RU" b="1" dirty="0">
                <a:solidFill>
                  <a:srgbClr val="4C2600"/>
                </a:solidFill>
                <a:latin typeface="Arial Narrow" panose="020B0606020202030204" pitchFamily="34" charset="0"/>
              </a:rPr>
              <a:t>автор шаблона презентации </a:t>
            </a:r>
            <a:r>
              <a:rPr lang="ru-RU" b="1" dirty="0" err="1">
                <a:solidFill>
                  <a:srgbClr val="4C2600"/>
                </a:solidFill>
                <a:latin typeface="Arial Narrow" panose="020B0606020202030204" pitchFamily="34" charset="0"/>
              </a:rPr>
              <a:t>Шахторина</a:t>
            </a:r>
            <a:r>
              <a:rPr lang="ru-RU" b="1" dirty="0">
                <a:solidFill>
                  <a:srgbClr val="4C2600"/>
                </a:solidFill>
                <a:latin typeface="Arial Narrow" panose="020B0606020202030204" pitchFamily="34" charset="0"/>
              </a:rPr>
              <a:t> Ольга Владимировна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hlinkClick r:id="rId4"/>
              </a:rPr>
              <a:t>http://www.news.tvk.tv/upload/medialibrary/6e0/blokadnyy-khleb-2.jpg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4C2600"/>
                </a:solidFill>
                <a:latin typeface="Arial Narrow" panose="020B0606020202030204" pitchFamily="34" charset="0"/>
              </a:rPr>
              <a:t>– </a:t>
            </a:r>
            <a:r>
              <a:rPr lang="ru-RU" b="1" dirty="0">
                <a:solidFill>
                  <a:srgbClr val="4C2600"/>
                </a:solidFill>
                <a:latin typeface="Arial Narrow" panose="020B0606020202030204" pitchFamily="34" charset="0"/>
              </a:rPr>
              <a:t>плакат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rgbClr val="4C2600"/>
                </a:solidFill>
                <a:latin typeface="Arial Narrow" panose="020B0606020202030204" pitchFamily="34" charset="0"/>
              </a:rPr>
              <a:t>Методические рекомендации для организации Всероссийской акции памяти «Блокадный хлеб», посвященной Дню воинской славы России, 27 января, – Дню полного освобождения города Ленинграда от фашистской блокады. </a:t>
            </a:r>
            <a:r>
              <a:rPr lang="ru-RU" dirty="0">
                <a:solidFill>
                  <a:srgbClr val="4C2600"/>
                </a:solidFill>
                <a:latin typeface="Arial Narrow" panose="020B0606020202030204" pitchFamily="34" charset="0"/>
              </a:rPr>
              <a:t>БОГОМАЗОВ Евгений Артемович, заместитель губернатора Вологодской области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47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979712" y="627534"/>
            <a:ext cx="56166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Блокада Ленинграда во время Великой Отечественной войны длилась 872 дня: с 8 сентября 1941 года до 27 января 1944 года. </a:t>
            </a:r>
            <a:endParaRPr lang="ru-RU" sz="3200" b="1" dirty="0">
              <a:solidFill>
                <a:srgbClr val="4C2600"/>
              </a:solidFill>
              <a:effectLst/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979712" y="339502"/>
            <a:ext cx="3888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время блокады из Ленинграда было эвакуировано больше 1,5 миллиона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1782645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835696" y="449253"/>
            <a:ext cx="630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голода и лишений за время блокады погибло почти 700 тысяч ленинградцев. Историки считают, что общее число жертв блокады – 1,5 миллиона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2101400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267494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В это время бойцам на передовой линии обороны выдавали 500 граммов хлеба в день, рабочим горячих цехов – 375 граммов, остальным рабочим и инженерам – 250 граммов, служащим, иждивенцам и детям – всего 125 граммов хлеба. </a:t>
            </a:r>
          </a:p>
        </p:txBody>
      </p:sp>
    </p:spTree>
    <p:extLst>
      <p:ext uri="{BB962C8B-B14F-4D97-AF65-F5344CB8AC3E}">
        <p14:creationId xmlns:p14="http://schemas.microsoft.com/office/powerpoint/2010/main" val="405317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835696" y="267494"/>
            <a:ext cx="3888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На 50 % блокадный хлеб состоял из несъедобных примесей, заменявших муку:</a:t>
            </a:r>
          </a:p>
        </p:txBody>
      </p:sp>
    </p:spTree>
    <p:extLst>
      <p:ext uri="{BB962C8B-B14F-4D97-AF65-F5344CB8AC3E}">
        <p14:creationId xmlns:p14="http://schemas.microsoft.com/office/powerpoint/2010/main" val="4189754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25645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пищевая целлюлоза – 10 %, жмых (остатки после отжима растительного масла из семян масличных культур: подсолнечника, рапса, льна) – 10 %, обойная пыль – 2 %, выбойки из мешков – 2 %, хвоя – 1 %, ржаная мука – 75 %.  Другие продукты в этот период не выдавали.</a:t>
            </a:r>
          </a:p>
        </p:txBody>
      </p:sp>
    </p:spTree>
    <p:extLst>
      <p:ext uri="{BB962C8B-B14F-4D97-AF65-F5344CB8AC3E}">
        <p14:creationId xmlns:p14="http://schemas.microsoft.com/office/powerpoint/2010/main" val="639229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323528" y="388858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С сентября 1941 года по март 1943 года продукты завозили через Ладожское озеро «Дорогой жизни», которая была единственной транспортной артерией. Летом – по воде. Зимой – по льду. </a:t>
            </a:r>
          </a:p>
        </p:txBody>
      </p:sp>
    </p:spTree>
    <p:extLst>
      <p:ext uri="{BB962C8B-B14F-4D97-AF65-F5344CB8AC3E}">
        <p14:creationId xmlns:p14="http://schemas.microsoft.com/office/powerpoint/2010/main" val="2402413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2C6CC2-71E3-4621-B027-FBB548DE4E41}"/>
              </a:ext>
            </a:extLst>
          </p:cNvPr>
          <p:cNvSpPr/>
          <p:nvPr/>
        </p:nvSpPr>
        <p:spPr>
          <a:xfrm>
            <a:off x="1835696" y="858074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4C2600"/>
                </a:solidFill>
                <a:latin typeface="Arial Narrow" panose="020B0606020202030204" pitchFamily="34" charset="0"/>
              </a:rPr>
              <a:t>Блокада Ленинграда окончательно снята 27 января 1944 года.</a:t>
            </a:r>
          </a:p>
        </p:txBody>
      </p:sp>
    </p:spTree>
    <p:extLst>
      <p:ext uri="{BB962C8B-B14F-4D97-AF65-F5344CB8AC3E}">
        <p14:creationId xmlns:p14="http://schemas.microsoft.com/office/powerpoint/2010/main" val="4029213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372</Words>
  <Application>Microsoft Office PowerPoint</Application>
  <PresentationFormat>Экран (16:9)</PresentationFormat>
  <Paragraphs>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Batang</vt:lpstr>
      <vt:lpstr>Calibri</vt:lpstr>
      <vt:lpstr>Franklin Gothic Medium Cond</vt:lpstr>
      <vt:lpstr>Times New Roman</vt:lpstr>
      <vt:lpstr>Vrinda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Пользователь</cp:lastModifiedBy>
  <cp:revision>22</cp:revision>
  <dcterms:created xsi:type="dcterms:W3CDTF">2016-04-21T11:32:19Z</dcterms:created>
  <dcterms:modified xsi:type="dcterms:W3CDTF">2020-01-28T08:02:44Z</dcterms:modified>
</cp:coreProperties>
</file>