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6" r:id="rId16"/>
    <p:sldId id="263" r:id="rId17"/>
    <p:sldId id="264" r:id="rId18"/>
    <p:sldId id="265" r:id="rId19"/>
    <p:sldId id="267" r:id="rId20"/>
    <p:sldId id="269" r:id="rId21"/>
    <p:sldId id="273" r:id="rId22"/>
    <p:sldId id="271" r:id="rId23"/>
    <p:sldId id="272" r:id="rId24"/>
    <p:sldId id="268" r:id="rId25"/>
    <p:sldId id="275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3192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08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54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503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0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45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62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7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1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184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52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170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081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540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503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04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458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62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75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17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184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523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170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081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540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503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04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458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62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757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174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184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523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170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081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540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503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04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4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624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757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174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184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523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170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8880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716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554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0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848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787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265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044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990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319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549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888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716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55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05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8482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787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2650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044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990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319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5494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888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71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5542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4051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848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7872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2650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044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990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3193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54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4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4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4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4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8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8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8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orism.ru/author/a309.s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orism.ru/author/a4302.s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6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8208912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Программа для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родителей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и детей подготовительного возраста. «Школа родителя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                                              будущего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первоклассника»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177408"/>
            <a:ext cx="6408712" cy="168059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Педагог-психолог  МДОУ № 5 «Гнездышко»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Разумова</a:t>
            </a:r>
            <a:r>
              <a:rPr lang="ru-RU" dirty="0" smtClean="0">
                <a:solidFill>
                  <a:schemeClr val="tx1"/>
                </a:solidFill>
              </a:rPr>
              <a:t> Ю.Н.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75083" y="70182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 smtClean="0">
                <a:solidFill>
                  <a:srgbClr val="181848"/>
                </a:solidFill>
                <a:latin typeface="Times New Roman"/>
              </a:rPr>
              <a:t>Организация </a:t>
            </a:r>
            <a:endParaRPr lang="ru-RU" altLang="ru-RU" sz="4000" b="1" kern="0" dirty="0">
              <a:solidFill>
                <a:srgbClr val="181848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2060848"/>
            <a:ext cx="8229600" cy="47971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smtClean="0"/>
              <a:t>Тренинг </a:t>
            </a:r>
            <a:r>
              <a:rPr lang="ru-RU" altLang="ru-RU" sz="2400" dirty="0"/>
              <a:t>проводится </a:t>
            </a:r>
            <a:r>
              <a:rPr lang="ru-RU" altLang="ru-RU" sz="2400" dirty="0" smtClean="0"/>
              <a:t>2 раза </a:t>
            </a:r>
            <a:r>
              <a:rPr lang="ru-RU" altLang="ru-RU" sz="2400" dirty="0"/>
              <a:t>в месяц (сентябрь-май</a:t>
            </a:r>
            <a:r>
              <a:rPr lang="ru-RU" altLang="ru-RU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Работа Школы осуществляется на базе дошкольного учреждения.</a:t>
            </a:r>
            <a:r>
              <a:rPr lang="ru-RU" altLang="ru-RU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Первое занятие </a:t>
            </a:r>
            <a:r>
              <a:rPr lang="ru-RU" altLang="ru-RU" sz="2400" dirty="0"/>
              <a:t>– </a:t>
            </a:r>
            <a:r>
              <a:rPr lang="ru-RU" altLang="ru-RU" sz="2400" dirty="0" smtClean="0"/>
              <a:t>организационно-диагностическое </a:t>
            </a:r>
            <a:r>
              <a:rPr lang="ru-RU" altLang="ru-RU" sz="2400" dirty="0"/>
              <a:t>для родителей; </a:t>
            </a: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Остальные </a:t>
            </a:r>
            <a:r>
              <a:rPr lang="ru-RU" altLang="ru-RU" sz="2400" dirty="0"/>
              <a:t>занятия  - </a:t>
            </a:r>
            <a:r>
              <a:rPr lang="ru-RU" altLang="ru-RU" sz="2400" dirty="0" smtClean="0"/>
              <a:t>теоретическая часть для родителей, следующее практическое родители совместно </a:t>
            </a:r>
            <a:r>
              <a:rPr lang="ru-RU" altLang="ru-RU" sz="2400" dirty="0"/>
              <a:t>с детьми, </a:t>
            </a: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Последнее </a:t>
            </a:r>
            <a:r>
              <a:rPr lang="ru-RU" altLang="ru-RU" sz="2400" dirty="0"/>
              <a:t>занятие – заключительное,  написание родителем письма  «мои эмоции и чувства»,  чайная церемония. </a:t>
            </a: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По </a:t>
            </a:r>
            <a:r>
              <a:rPr lang="ru-RU" altLang="ru-RU" sz="2400" dirty="0"/>
              <a:t>завершении тренинга проводятся индивидуальные консультации с родителями. </a:t>
            </a: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Продолжительность </a:t>
            </a:r>
            <a:r>
              <a:rPr lang="ru-RU" altLang="ru-RU" sz="2400" dirty="0"/>
              <a:t>одного занятия </a:t>
            </a:r>
            <a:r>
              <a:rPr lang="ru-RU" altLang="ru-RU" sz="2400" dirty="0" smtClean="0"/>
              <a:t> от 45 до 60 минут</a:t>
            </a: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Всего 16 </a:t>
            </a:r>
            <a:r>
              <a:rPr lang="ru-RU" altLang="ru-RU" sz="2400" dirty="0" smtClean="0"/>
              <a:t>занятий.</a:t>
            </a:r>
            <a:endParaRPr lang="ru-RU" altLang="ru-RU" sz="2500" dirty="0"/>
          </a:p>
        </p:txBody>
      </p:sp>
      <p:pic>
        <p:nvPicPr>
          <p:cNvPr id="1026" name="Picture 2" descr="C:\Users\user\Desktop\mot41-1024x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6" b="95311" l="977" r="100000">
                        <a14:foregroundMark x1="90527" y1="93029" x2="94336" y2="95437"/>
                        <a14:foregroundMark x1="96191" y1="4056" x2="89258" y2="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11" y="0"/>
            <a:ext cx="3062941" cy="2138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69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400" dirty="0"/>
              <a:t>Мы не всегда можем сделать будущее лучшим для наших детей</a:t>
            </a:r>
            <a:r>
              <a:rPr lang="ru-RU" altLang="ru-RU" sz="1400" dirty="0" smtClean="0"/>
              <a:t>,                                                                                        </a:t>
            </a:r>
            <a:r>
              <a:rPr lang="ru-RU" altLang="ru-RU" sz="1400" dirty="0"/>
              <a:t>но мы всегда можем их к нему </a:t>
            </a:r>
            <a:r>
              <a:rPr lang="ru-RU" altLang="ru-RU" sz="1400" dirty="0" smtClean="0"/>
              <a:t>подготовить.</a:t>
            </a:r>
            <a:br>
              <a:rPr lang="ru-RU" altLang="ru-RU" sz="1400" dirty="0" smtClean="0"/>
            </a:br>
            <a:r>
              <a:rPr lang="ru-RU" altLang="ru-RU" sz="1400" dirty="0" smtClean="0"/>
              <a:t>Франк Рузвельт.</a:t>
            </a:r>
            <a:r>
              <a:rPr lang="ru-RU" altLang="ru-RU" sz="2000" dirty="0" smtClean="0"/>
              <a:t>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6745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>
                <a:solidFill>
                  <a:srgbClr val="181848"/>
                </a:solidFill>
                <a:latin typeface="Times New Roman"/>
              </a:rPr>
              <a:t>Структура занятий: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7571" y="2060848"/>
            <a:ext cx="7478885" cy="4065315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Приветствие</a:t>
            </a:r>
            <a:endParaRPr lang="ru-RU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Разминка</a:t>
            </a:r>
            <a:endParaRPr lang="ru-RU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круг</a:t>
            </a:r>
            <a:endParaRPr lang="ru-RU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Прощание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рефлексия</a:t>
            </a:r>
            <a:endParaRPr lang="ru-RU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Домашнее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 для взрослых</a:t>
            </a:r>
            <a:endParaRPr lang="ru-RU" sz="2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9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483768" y="33238"/>
            <a:ext cx="3886200" cy="5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 smtClean="0">
                <a:solidFill>
                  <a:srgbClr val="181848"/>
                </a:solidFill>
                <a:latin typeface="Times New Roman"/>
              </a:rPr>
              <a:t>План занятий</a:t>
            </a:r>
            <a:endParaRPr lang="ru-RU" altLang="ru-RU" sz="4000" b="1" kern="0" dirty="0">
              <a:solidFill>
                <a:srgbClr val="181848"/>
              </a:solidFill>
              <a:latin typeface="Times New Roman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9767597"/>
              </p:ext>
            </p:extLst>
          </p:nvPr>
        </p:nvGraphicFramePr>
        <p:xfrm>
          <a:off x="0" y="609324"/>
          <a:ext cx="9144000" cy="6458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390"/>
                <a:gridCol w="669073"/>
                <a:gridCol w="7285464"/>
                <a:gridCol w="669073"/>
              </a:tblGrid>
              <a:tr h="34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Блоки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темы </a:t>
                      </a:r>
                      <a:r>
                        <a:rPr lang="ru-RU" sz="1200" dirty="0">
                          <a:effectLst/>
                        </a:rPr>
                        <a:t>занятий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Кол-во часов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4943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Организационный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Организационно-диагностическое. Проведение теста АСВ. </a:t>
                      </a:r>
                      <a:r>
                        <a:rPr lang="ru-RU" sz="1400" dirty="0" smtClean="0">
                          <a:effectLst/>
                        </a:rPr>
                        <a:t>Презентация </a:t>
                      </a:r>
                      <a:r>
                        <a:rPr lang="ru-RU" sz="1400" dirty="0">
                          <a:effectLst/>
                        </a:rPr>
                        <a:t>программы «Школа родителя будущего первоклассника»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27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Вводное. Правила работы в группе. Совместная работа </a:t>
                      </a:r>
                      <a:r>
                        <a:rPr lang="ru-RU" sz="1400" dirty="0" smtClean="0">
                          <a:effectLst/>
                        </a:rPr>
                        <a:t> родителей и детей   «осенняя </a:t>
                      </a:r>
                      <a:r>
                        <a:rPr lang="ru-RU" sz="1400" dirty="0">
                          <a:effectLst/>
                        </a:rPr>
                        <a:t>фантазия</a:t>
                      </a:r>
                      <a:r>
                        <a:rPr lang="ru-RU" sz="1400" dirty="0" smtClean="0">
                          <a:effectLst/>
                        </a:rPr>
                        <a:t>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6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774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Познавательный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Информационное</a:t>
                      </a:r>
                      <a:r>
                        <a:rPr lang="ru-RU" sz="1400" u="sng" baseline="0" dirty="0" smtClean="0">
                          <a:effectLst/>
                        </a:rPr>
                        <a:t> занятие для родителей : </a:t>
                      </a:r>
                      <a:r>
                        <a:rPr lang="ru-RU" sz="1400" baseline="0" dirty="0" smtClean="0">
                          <a:effectLst/>
                        </a:rPr>
                        <a:t> «</a:t>
                      </a:r>
                      <a:r>
                        <a:rPr lang="ru-RU" sz="1400" dirty="0" smtClean="0">
                          <a:effectLst/>
                        </a:rPr>
                        <a:t>Что </a:t>
                      </a:r>
                      <a:r>
                        <a:rPr lang="ru-RU" sz="1400" dirty="0">
                          <a:effectLst/>
                        </a:rPr>
                        <a:t>такое школа</a:t>
                      </a:r>
                      <a:r>
                        <a:rPr lang="ru-RU" sz="14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</a:rPr>
                        <a:t>Практическое занятие совместное с детьми :</a:t>
                      </a:r>
                      <a:r>
                        <a:rPr lang="ru-RU" sz="1400" dirty="0" smtClean="0">
                          <a:effectLst/>
                        </a:rPr>
                        <a:t>«Школьная жизнь», совместная работа коллаж о школьной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жизни»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+mn-ea"/>
                          <a:cs typeface="Times New Roman"/>
                        </a:rPr>
                        <a:t>1ч</a:t>
                      </a:r>
                      <a:endParaRPr lang="ru-RU" sz="12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84" marR="67084" marT="0" marB="0"/>
                </a:tc>
              </a:tr>
              <a:tr h="66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Занятие с родителями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: Интеллектуальная готовность к школе.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Практическое занятие с детьми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: Викторина «Я знаю, я умею, я могу!»</a:t>
                      </a: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1ч</a:t>
                      </a:r>
                    </a:p>
                  </a:txBody>
                  <a:tcPr marL="67084" marR="67084" marT="0" marB="0"/>
                </a:tc>
              </a:tr>
              <a:tr h="77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Личностный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Занятие с родителями</a:t>
                      </a:r>
                      <a:r>
                        <a:rPr lang="ru-RU" sz="1400" dirty="0" smtClean="0">
                          <a:effectLst/>
                        </a:rPr>
                        <a:t>: Самооценка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Что </a:t>
                      </a:r>
                      <a:r>
                        <a:rPr lang="ru-RU" sz="1400" baseline="0" dirty="0" smtClean="0">
                          <a:effectLst/>
                        </a:rPr>
                        <a:t> влияет на самосознание личности.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</a:rPr>
                        <a:t>Практическое занятие с детьми</a:t>
                      </a:r>
                      <a:r>
                        <a:rPr lang="ru-RU" sz="1400" baseline="0" dirty="0" smtClean="0">
                          <a:effectLst/>
                        </a:rPr>
                        <a:t>: «</a:t>
                      </a:r>
                      <a:r>
                        <a:rPr lang="ru-RU" sz="1400" dirty="0" smtClean="0">
                          <a:effectLst/>
                        </a:rPr>
                        <a:t>Приемы </a:t>
                      </a:r>
                      <a:r>
                        <a:rPr lang="ru-RU" sz="1400" dirty="0">
                          <a:effectLst/>
                        </a:rPr>
                        <a:t>уверенного поведения</a:t>
                      </a:r>
                      <a:r>
                        <a:rPr lang="ru-RU" sz="1400" dirty="0" smtClean="0">
                          <a:effectLst/>
                        </a:rPr>
                        <a:t>.»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78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Мотивационный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sng" dirty="0" smtClean="0"/>
                        <a:t>Занятие с родителями</a:t>
                      </a:r>
                      <a:r>
                        <a:rPr lang="ru-RU" sz="1400" dirty="0" smtClean="0"/>
                        <a:t>: «Готовимся к школе. Основные мотивы дошкольников».</a:t>
                      </a:r>
                      <a:endParaRPr lang="ru-RU" sz="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Практическое занятие</a:t>
                      </a:r>
                      <a:r>
                        <a:rPr lang="ru-RU" sz="1400" u="sng" baseline="0" dirty="0" smtClean="0"/>
                        <a:t> с детьми</a:t>
                      </a:r>
                      <a:r>
                        <a:rPr lang="ru-RU" sz="1400" baseline="0" dirty="0" smtClean="0"/>
                        <a:t>: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«В садике хорошо , а в школе лучше»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» 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 Рисунок «Моя школа вся  в ладошке»</a:t>
                      </a:r>
                      <a:endParaRPr lang="ru-RU" sz="1400" dirty="0"/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1ч.</a:t>
                      </a:r>
                    </a:p>
                    <a:p>
                      <a:r>
                        <a:rPr lang="ru-RU" sz="1200" dirty="0" smtClean="0"/>
                        <a:t>1ч.</a:t>
                      </a:r>
                      <a:endParaRPr lang="ru-RU" sz="1200" dirty="0"/>
                    </a:p>
                  </a:txBody>
                  <a:tcPr marL="67084" marR="67084" marT="0" marB="0"/>
                </a:tc>
              </a:tr>
              <a:tr h="69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Коммуникативный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Занятие с родителями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«Секреты взаимопонимания. Профилактика конфликтов»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Занятие с родителями</a:t>
                      </a:r>
                      <a:r>
                        <a:rPr lang="ru-RU" sz="1400" dirty="0" smtClean="0">
                          <a:effectLst/>
                        </a:rPr>
                        <a:t>: «</a:t>
                      </a:r>
                      <a:r>
                        <a:rPr lang="ru-RU" sz="1400" dirty="0">
                          <a:effectLst/>
                        </a:rPr>
                        <a:t>Ребята давайте жить дружно</a:t>
                      </a:r>
                      <a:r>
                        <a:rPr lang="ru-RU" sz="1400" dirty="0" smtClean="0">
                          <a:effectLst/>
                        </a:rPr>
                        <a:t>!»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1ч</a:t>
                      </a:r>
                      <a:endParaRPr lang="ru-RU" sz="105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60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Эмоциональный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Занятие с родителями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: Ожидания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родителей и детей от будущей школьной жизни: эмоции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чувства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Практическое</a:t>
                      </a:r>
                      <a:r>
                        <a:rPr lang="ru-RU" sz="1400" u="sng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занятие с детьми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«Школьные приключения»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98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Заключительное. Диагностическое. Чаепитие. Запись на индивидуальные консультации.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ч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062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 smtClean="0">
                          <a:effectLst/>
                        </a:rPr>
                        <a:t> 15ч</a:t>
                      </a:r>
                      <a:r>
                        <a:rPr lang="ru-RU" sz="1200" dirty="0" smtClean="0">
                          <a:effectLst/>
                        </a:rPr>
                        <a:t>асов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86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-348492" y="348492"/>
            <a:ext cx="162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584" y="274638"/>
            <a:ext cx="7859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 b="1" kern="0" dirty="0" smtClean="0">
                <a:solidFill>
                  <a:srgbClr val="181848"/>
                </a:solidFill>
                <a:latin typeface="Times New Roman"/>
              </a:rPr>
              <a:t>Организационное занятие</a:t>
            </a:r>
            <a:endParaRPr lang="ru-RU" altLang="ru-RU" sz="4000" b="1" kern="0" dirty="0">
              <a:solidFill>
                <a:srgbClr val="181848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329" y="1196752"/>
            <a:ext cx="82206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</a:t>
            </a:r>
            <a:r>
              <a:rPr lang="ru-RU" dirty="0"/>
              <a:t>: установить позитивный и рабочий настрой у  родителей и детей для дальнейших встреч.</a:t>
            </a:r>
          </a:p>
          <a:p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r>
              <a:rPr lang="ru-RU" dirty="0" smtClean="0"/>
              <a:t>1.Познакомиться </a:t>
            </a:r>
            <a:r>
              <a:rPr lang="ru-RU" dirty="0"/>
              <a:t>с родителями и детьми поближе, узнать их интересы, склонности, личностные черты характера;</a:t>
            </a:r>
          </a:p>
          <a:p>
            <a:r>
              <a:rPr lang="ru-RU" dirty="0" smtClean="0"/>
              <a:t>2.Установить </a:t>
            </a:r>
            <a:r>
              <a:rPr lang="ru-RU" dirty="0"/>
              <a:t>правила работы в группе;</a:t>
            </a:r>
          </a:p>
          <a:p>
            <a:r>
              <a:rPr lang="ru-RU" dirty="0" smtClean="0"/>
              <a:t>3.Развивать </a:t>
            </a:r>
            <a:r>
              <a:rPr lang="ru-RU" dirty="0"/>
              <a:t>творческие способности в совместной деятельности родителей и детей;</a:t>
            </a:r>
          </a:p>
          <a:p>
            <a:r>
              <a:rPr lang="ru-RU" dirty="0" smtClean="0"/>
              <a:t>4.Закреплять </a:t>
            </a:r>
            <a:r>
              <a:rPr lang="ru-RU" dirty="0"/>
              <a:t>навыки взаимодействия родитель-ребенок </a:t>
            </a:r>
          </a:p>
          <a:p>
            <a:r>
              <a:rPr lang="ru-RU" b="1" dirty="0" smtClean="0"/>
              <a:t>Ход</a:t>
            </a:r>
          </a:p>
          <a:p>
            <a:r>
              <a:rPr lang="ru-RU" dirty="0" smtClean="0"/>
              <a:t>1. «Круг </a:t>
            </a:r>
            <a:r>
              <a:rPr lang="ru-RU" dirty="0"/>
              <a:t>почета». </a:t>
            </a:r>
          </a:p>
          <a:p>
            <a:r>
              <a:rPr lang="ru-RU" dirty="0"/>
              <a:t>Разминка. Упражнение «Перебежки</a:t>
            </a:r>
          </a:p>
          <a:p>
            <a:r>
              <a:rPr lang="ru-RU" dirty="0"/>
              <a:t>Приветствие. Упражнение «карусели</a:t>
            </a:r>
          </a:p>
          <a:p>
            <a:r>
              <a:rPr lang="ru-RU" dirty="0"/>
              <a:t>3.Основная часть: установление правил работы в группе:</a:t>
            </a:r>
          </a:p>
          <a:p>
            <a:r>
              <a:rPr lang="ru-RU" dirty="0"/>
              <a:t>4. Упражнение «</a:t>
            </a:r>
            <a:r>
              <a:rPr lang="ru-RU" dirty="0" err="1"/>
              <a:t>Хвасталки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5.Упражнение </a:t>
            </a:r>
            <a:r>
              <a:rPr lang="ru-RU" dirty="0"/>
              <a:t>«осенняя фантазия». </a:t>
            </a:r>
            <a:endParaRPr lang="ru-RU" dirty="0" smtClean="0"/>
          </a:p>
          <a:p>
            <a:r>
              <a:rPr lang="ru-RU" dirty="0" smtClean="0"/>
              <a:t>Презентация родителями </a:t>
            </a:r>
            <a:r>
              <a:rPr lang="ru-RU" dirty="0"/>
              <a:t>и </a:t>
            </a:r>
            <a:r>
              <a:rPr lang="ru-RU" dirty="0" smtClean="0"/>
              <a:t>детьми своих достижений</a:t>
            </a:r>
          </a:p>
          <a:p>
            <a:r>
              <a:rPr lang="ru-RU" dirty="0" smtClean="0"/>
              <a:t> </a:t>
            </a:r>
            <a:r>
              <a:rPr lang="ru-RU" dirty="0"/>
              <a:t>(все работы оформляются и вывешиваются на стенде 2-го этажа).</a:t>
            </a:r>
          </a:p>
        </p:txBody>
      </p:sp>
    </p:spTree>
    <p:extLst>
      <p:ext uri="{BB962C8B-B14F-4D97-AF65-F5344CB8AC3E}">
        <p14:creationId xmlns="" xmlns:p14="http://schemas.microsoft.com/office/powerpoint/2010/main" val="41486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-348492" y="348492"/>
            <a:ext cx="162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740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Интеллектуальная готовность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683568" y="1124744"/>
            <a:ext cx="8460432" cy="573325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u="sng" dirty="0" smtClean="0"/>
              <a:t>Занятие с родителями</a:t>
            </a:r>
            <a:r>
              <a:rPr lang="ru-RU" sz="4500" dirty="0" smtClean="0"/>
              <a:t>: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4500" b="1" dirty="0" smtClean="0"/>
              <a:t>      Цель</a:t>
            </a:r>
            <a:r>
              <a:rPr lang="ru-RU" sz="4500" dirty="0" smtClean="0"/>
              <a:t>: познакомить родителей с игровыми приемами интеллектуального развития дошкольников.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dirty="0" smtClean="0"/>
              <a:t>Задачи</a:t>
            </a:r>
            <a:r>
              <a:rPr lang="ru-RU" sz="4500" dirty="0" smtClean="0"/>
              <a:t>: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Привлечь внимание к проблеме подготовки детей к школе;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Определить , что входит в понятие интеллектуальная готовность к школе»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u="sng" dirty="0" smtClean="0"/>
              <a:t>Ход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1. Тест «Хочет ли ваш ребенок в школу?»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2.Теоретический блок. Раскрытие понятия «Интеллектуальная готовность»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3.Практический блок. Игры на развитие интеллекта. Проблемные ситуации.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4.Рефлексия. Ритуал прощания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1300" dirty="0" smtClean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u="sng" dirty="0" smtClean="0">
                <a:ea typeface="Times New Roman"/>
                <a:cs typeface="Times New Roman"/>
              </a:rPr>
              <a:t>Практическое занятие совместное родителей с детьми</a:t>
            </a:r>
            <a:r>
              <a:rPr lang="ru-RU" sz="4500" dirty="0" smtClean="0">
                <a:ea typeface="Times New Roman"/>
                <a:cs typeface="Times New Roman"/>
              </a:rPr>
              <a:t>: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>
                <a:ea typeface="Times New Roman"/>
                <a:cs typeface="Times New Roman"/>
              </a:rPr>
              <a:t>«</a:t>
            </a:r>
            <a:r>
              <a:rPr lang="ru-RU" sz="4500" i="1" dirty="0" smtClean="0">
                <a:ea typeface="Times New Roman"/>
                <a:cs typeface="Times New Roman"/>
              </a:rPr>
              <a:t>Я знаю, я умею, я могу</a:t>
            </a:r>
            <a:r>
              <a:rPr lang="ru-RU" sz="4500" dirty="0" smtClean="0">
                <a:ea typeface="Times New Roman"/>
                <a:cs typeface="Times New Roman"/>
              </a:rPr>
              <a:t>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dirty="0" smtClean="0">
                <a:ea typeface="Times New Roman"/>
                <a:cs typeface="Times New Roman"/>
              </a:rPr>
              <a:t>Цель:</a:t>
            </a:r>
            <a:r>
              <a:rPr lang="ru-RU" sz="4500" dirty="0" smtClean="0">
                <a:ea typeface="Times New Roman"/>
                <a:cs typeface="Times New Roman"/>
              </a:rPr>
              <a:t> способствовать эмоциональному сближению родителей и детей, развитию гармоничных детско-родительских отношений.</a:t>
            </a:r>
          </a:p>
          <a:p>
            <a:r>
              <a:rPr lang="ru-RU" sz="4500" b="1" dirty="0" smtClean="0"/>
              <a:t>Проводится викторина.</a:t>
            </a:r>
          </a:p>
          <a:p>
            <a:r>
              <a:rPr lang="ru-RU" sz="4500" dirty="0" smtClean="0"/>
              <a:t>1.Кто лишнее словечко назовет, тот и пару себе найдет.</a:t>
            </a:r>
          </a:p>
          <a:p>
            <a:r>
              <a:rPr lang="ru-RU" sz="4500" dirty="0" smtClean="0"/>
              <a:t>2.Логическая игра «Размести фигурки»</a:t>
            </a:r>
          </a:p>
          <a:p>
            <a:r>
              <a:rPr lang="ru-RU" sz="4500" dirty="0" smtClean="0"/>
              <a:t>3.Игра совместно с родителями «Восточный базар». Создать орнамент из геометрических фигур. И красочно красиво его презентовать.</a:t>
            </a:r>
          </a:p>
          <a:p>
            <a:r>
              <a:rPr lang="ru-RU" sz="4500" dirty="0" smtClean="0"/>
              <a:t>4.Прощание с группой «Три пожелания родителю»</a:t>
            </a:r>
            <a:endParaRPr lang="ru-RU" sz="4500" dirty="0"/>
          </a:p>
        </p:txBody>
      </p:sp>
    </p:spTree>
    <p:extLst>
      <p:ext uri="{BB962C8B-B14F-4D97-AF65-F5344CB8AC3E}">
        <p14:creationId xmlns="" xmlns:p14="http://schemas.microsoft.com/office/powerpoint/2010/main" val="41486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810157"/>
            <a:ext cx="8229600" cy="60478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/>
              <a:t>«Готовимся к школе. Основные мотивы дошкольников».</a:t>
            </a:r>
          </a:p>
          <a:p>
            <a:pPr marL="0" indent="0">
              <a:buNone/>
            </a:pPr>
            <a:r>
              <a:rPr lang="ru-RU" sz="6400" b="1" dirty="0"/>
              <a:t>Занятие с родителями будущих </a:t>
            </a:r>
            <a:r>
              <a:rPr lang="ru-RU" sz="6400" b="1" dirty="0" smtClean="0"/>
              <a:t>первоклассников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endParaRPr lang="ru-RU" sz="6400" b="1" dirty="0" smtClean="0"/>
          </a:p>
          <a:p>
            <a:pPr marL="0" indent="0">
              <a:buNone/>
            </a:pPr>
            <a:r>
              <a:rPr lang="ru-RU" sz="6400" b="1" dirty="0" smtClean="0"/>
              <a:t>ЦЕЛЬ</a:t>
            </a:r>
            <a:r>
              <a:rPr lang="ru-RU" sz="6400" dirty="0"/>
              <a:t>: </a:t>
            </a:r>
            <a:r>
              <a:rPr lang="ru-RU" sz="6400" b="1" dirty="0"/>
              <a:t>Повышение компетентности родителей по вопросу мотивационной готовности будущего первоклассника.</a:t>
            </a:r>
          </a:p>
          <a:p>
            <a:pPr marL="0" indent="0">
              <a:buNone/>
            </a:pPr>
            <a:r>
              <a:rPr lang="ru-RU" sz="6400" b="1" dirty="0" smtClean="0"/>
              <a:t>Задачи</a:t>
            </a:r>
            <a:r>
              <a:rPr lang="ru-RU" sz="6400" b="1" dirty="0"/>
              <a:t>: </a:t>
            </a:r>
          </a:p>
          <a:p>
            <a:pPr marL="0" indent="0">
              <a:buNone/>
            </a:pPr>
            <a:r>
              <a:rPr lang="ru-RU" sz="6400" dirty="0"/>
              <a:t>1.  Личностная (или мотивационная) готовность к школе.</a:t>
            </a:r>
          </a:p>
          <a:p>
            <a:pPr marL="0" indent="0">
              <a:buNone/>
            </a:pPr>
            <a:r>
              <a:rPr lang="ru-RU" sz="6400" dirty="0"/>
              <a:t>2</a:t>
            </a:r>
            <a:r>
              <a:rPr lang="ru-RU" sz="6400" dirty="0" smtClean="0"/>
              <a:t>. </a:t>
            </a:r>
            <a:r>
              <a:rPr lang="ru-RU" sz="6400" dirty="0"/>
              <a:t>Актуальность мотивационной готовности ребенка к обучению в школе.</a:t>
            </a:r>
          </a:p>
          <a:p>
            <a:pPr marL="0" indent="0">
              <a:buNone/>
            </a:pPr>
            <a:r>
              <a:rPr lang="ru-RU" sz="6400" dirty="0" smtClean="0"/>
              <a:t>3. </a:t>
            </a:r>
            <a:r>
              <a:rPr lang="ru-RU" sz="6400" dirty="0"/>
              <a:t>Оптимизации совместных усилий семьи и детского сада по подготовке ребенка к школе</a:t>
            </a:r>
            <a:r>
              <a:rPr lang="ru-RU" sz="6400" dirty="0" smtClean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Ход:</a:t>
            </a:r>
            <a:endParaRPr lang="ru-RU" sz="6400" b="1" dirty="0"/>
          </a:p>
          <a:p>
            <a:pPr marL="0" indent="0">
              <a:buNone/>
            </a:pPr>
            <a:r>
              <a:rPr lang="ru-RU" sz="6400" dirty="0" smtClean="0"/>
              <a:t>1.Вводная </a:t>
            </a:r>
            <a:r>
              <a:rPr lang="ru-RU" sz="6400" dirty="0"/>
              <a:t>часть. Упражнение «Искра». Разминка «Молекулы» </a:t>
            </a:r>
          </a:p>
          <a:p>
            <a:pPr marL="0" indent="0">
              <a:buNone/>
            </a:pPr>
            <a:r>
              <a:rPr lang="ru-RU" sz="6400" dirty="0" smtClean="0"/>
              <a:t>2.Основная </a:t>
            </a:r>
            <a:r>
              <a:rPr lang="ru-RU" sz="6400" dirty="0"/>
              <a:t>часть. Мозговой штурм «Первоклашка» (личные качества;  знания, умения, навыки) «Каким мы хотим видеть выпускника детского сада».    </a:t>
            </a:r>
          </a:p>
          <a:p>
            <a:pPr marL="0" indent="0">
              <a:buNone/>
            </a:pPr>
            <a:r>
              <a:rPr lang="ru-RU" sz="6400" dirty="0" smtClean="0"/>
              <a:t>3.Теоретическая часть. Понятие </a:t>
            </a:r>
            <a:r>
              <a:rPr lang="ru-RU" sz="6400" dirty="0"/>
              <a:t>мотивационной готовности ребенка к школе, ее компоненты</a:t>
            </a:r>
            <a:r>
              <a:rPr lang="ru-RU" sz="6400" dirty="0" smtClean="0"/>
              <a:t>.</a:t>
            </a:r>
          </a:p>
          <a:p>
            <a:pPr marL="0" indent="0">
              <a:buNone/>
            </a:pPr>
            <a:r>
              <a:rPr lang="ru-RU" sz="6400" dirty="0" smtClean="0"/>
              <a:t>Практическая часть. Разбор ситуаций</a:t>
            </a:r>
            <a:endParaRPr lang="ru-RU" sz="6400" dirty="0"/>
          </a:p>
          <a:p>
            <a:pPr marL="0" indent="0">
              <a:buNone/>
            </a:pPr>
            <a:r>
              <a:rPr lang="ru-RU" sz="6400" dirty="0" smtClean="0"/>
              <a:t>4.Заключительная </a:t>
            </a:r>
            <a:r>
              <a:rPr lang="ru-RU" sz="6400" dirty="0"/>
              <a:t>часть. Обратная связь в форме </a:t>
            </a:r>
            <a:r>
              <a:rPr lang="ru-RU" sz="6400" dirty="0" err="1"/>
              <a:t>шерринга</a:t>
            </a:r>
            <a:r>
              <a:rPr lang="ru-RU" sz="6400" dirty="0"/>
              <a:t> </a:t>
            </a:r>
            <a:r>
              <a:rPr lang="ru-RU" sz="6400" dirty="0" smtClean="0"/>
              <a:t>чувств</a:t>
            </a:r>
          </a:p>
          <a:p>
            <a:endParaRPr lang="ru-RU" sz="6400" dirty="0" smtClean="0"/>
          </a:p>
          <a:p>
            <a:pPr marL="0" indent="0">
              <a:buNone/>
            </a:pPr>
            <a:r>
              <a:rPr lang="ru-RU" sz="6400" b="1" dirty="0" smtClean="0"/>
              <a:t>Практическое </a:t>
            </a:r>
            <a:r>
              <a:rPr lang="ru-RU" sz="6400" b="1" dirty="0"/>
              <a:t>занятие с детьми</a:t>
            </a:r>
            <a:r>
              <a:rPr lang="ru-RU" sz="6400" dirty="0"/>
              <a:t>:    </a:t>
            </a:r>
            <a:endParaRPr lang="ru-RU" sz="6400" dirty="0" smtClean="0"/>
          </a:p>
          <a:p>
            <a:r>
              <a:rPr lang="ru-RU" sz="6400" dirty="0" smtClean="0"/>
              <a:t> </a:t>
            </a:r>
            <a:r>
              <a:rPr lang="ru-RU" sz="6400" dirty="0"/>
              <a:t>«В садике хорошо , а в школе лучше».</a:t>
            </a:r>
          </a:p>
          <a:p>
            <a:endParaRPr lang="ru-RU" sz="6400" dirty="0"/>
          </a:p>
          <a:p>
            <a:pPr marL="0" indent="0">
              <a:buNone/>
            </a:pPr>
            <a:r>
              <a:rPr lang="ru-RU" sz="6400" b="1" dirty="0"/>
              <a:t>Цель</a:t>
            </a:r>
            <a:r>
              <a:rPr lang="ru-RU" sz="6400" dirty="0"/>
              <a:t>:  </a:t>
            </a:r>
            <a:r>
              <a:rPr lang="ru-RU" sz="6400" dirty="0" smtClean="0"/>
              <a:t>формировать у ребенка желания идти в школу, </a:t>
            </a:r>
            <a:r>
              <a:rPr lang="ru-RU" sz="6400" dirty="0" err="1" smtClean="0"/>
              <a:t>т.е</a:t>
            </a:r>
            <a:r>
              <a:rPr lang="ru-RU" sz="6400" dirty="0" smtClean="0"/>
              <a:t> мотивации к обучению.</a:t>
            </a:r>
          </a:p>
          <a:p>
            <a:pPr marL="0" indent="0">
              <a:buNone/>
            </a:pPr>
            <a:r>
              <a:rPr lang="ru-RU" sz="6400" b="1" dirty="0" err="1" smtClean="0"/>
              <a:t>Задачи:</a:t>
            </a:r>
            <a:r>
              <a:rPr lang="ru-RU" sz="6400" dirty="0" err="1" smtClean="0"/>
              <a:t>побуждение</a:t>
            </a:r>
            <a:r>
              <a:rPr lang="ru-RU" sz="6400" dirty="0" smtClean="0"/>
              <a:t> </a:t>
            </a:r>
            <a:r>
              <a:rPr lang="ru-RU" sz="6400" dirty="0"/>
              <a:t>взрослых и детей к активному взаимодействию в совместных играх и упражнениях.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48492" y="348492"/>
            <a:ext cx="162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332656"/>
            <a:ext cx="8229600" cy="4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 smtClean="0">
                <a:solidFill>
                  <a:srgbClr val="181848"/>
                </a:solidFill>
                <a:latin typeface="Times New Roman"/>
              </a:rPr>
              <a:t>Мотивационная готовность к школе</a:t>
            </a:r>
            <a:endParaRPr lang="ru-RU" altLang="ru-RU" sz="4000" b="1" kern="0" dirty="0">
              <a:solidFill>
                <a:srgbClr val="181848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6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-348492" y="348492"/>
            <a:ext cx="162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584" y="274638"/>
            <a:ext cx="7859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 b="1" kern="0" dirty="0" smtClean="0">
                <a:solidFill>
                  <a:srgbClr val="181848"/>
                </a:solidFill>
                <a:latin typeface="Times New Roman"/>
              </a:rPr>
              <a:t>Коммуникативная готовность                 к школе</a:t>
            </a:r>
            <a:endParaRPr lang="ru-RU" altLang="ru-RU" sz="4000" b="1" kern="0" dirty="0">
              <a:solidFill>
                <a:srgbClr val="181848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Занятие с родителями «Секреты </a:t>
            </a:r>
            <a:r>
              <a:rPr lang="ru-RU" b="1" dirty="0"/>
              <a:t>взаимопонимания. Профилактика конфликтов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5428" y="3717032"/>
            <a:ext cx="80283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Занятие </a:t>
            </a:r>
            <a:r>
              <a:rPr lang="ru-RU" b="1" dirty="0" smtClean="0"/>
              <a:t> с родителями и с детьми</a:t>
            </a:r>
            <a:r>
              <a:rPr lang="ru-RU" dirty="0" smtClean="0"/>
              <a:t>: </a:t>
            </a:r>
            <a:r>
              <a:rPr lang="ru-RU" b="1" dirty="0"/>
              <a:t>«Ребята давайте жить дружно</a:t>
            </a:r>
            <a:r>
              <a:rPr lang="ru-RU" b="1" dirty="0" smtClean="0"/>
              <a:t>!»</a:t>
            </a:r>
          </a:p>
          <a:p>
            <a:r>
              <a:rPr lang="ru-RU" sz="1400" dirty="0"/>
              <a:t>Цели: формирование знаний и умений о конструктивных способах взаимодействия друг с другом, умении доверять, формирование положительного отношения друг к другу.</a:t>
            </a:r>
          </a:p>
          <a:p>
            <a:r>
              <a:rPr lang="ru-RU" sz="1400" dirty="0"/>
              <a:t>Задачи: снятие эмоциональных барьеров общения,  формирование умений регулировать своё взаимодействие с другими участниками посредством правил, умение налаживать взаимодействие друг с другом с помощью доброжелательной мимики и жестов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3331" y="5085184"/>
            <a:ext cx="59346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 занятия</a:t>
            </a:r>
          </a:p>
          <a:p>
            <a:r>
              <a:rPr lang="ru-RU" sz="1400" dirty="0" smtClean="0"/>
              <a:t>1.Приветствие </a:t>
            </a:r>
            <a:r>
              <a:rPr lang="ru-RU" sz="1400" dirty="0"/>
              <a:t>без слов.</a:t>
            </a:r>
          </a:p>
          <a:p>
            <a:r>
              <a:rPr lang="ru-RU" sz="1400" dirty="0"/>
              <a:t>2.Соломинка на ветру.</a:t>
            </a:r>
          </a:p>
          <a:p>
            <a:r>
              <a:rPr lang="ru-RU" sz="1400" dirty="0"/>
              <a:t>3.Упражнение «машины»</a:t>
            </a:r>
          </a:p>
          <a:p>
            <a:r>
              <a:rPr lang="ru-RU" sz="1400" dirty="0"/>
              <a:t>4.Разогревающее упражнение «передай по кругу»</a:t>
            </a:r>
          </a:p>
          <a:p>
            <a:r>
              <a:rPr lang="ru-RU" sz="1400" dirty="0"/>
              <a:t>5.Игра» старенькая бабушка».</a:t>
            </a:r>
          </a:p>
          <a:p>
            <a:r>
              <a:rPr lang="ru-RU" sz="1400" dirty="0"/>
              <a:t>6.Упражнение «ролевая гимнастика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9815" y="535664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7.Интеллектуальная разминка</a:t>
            </a:r>
          </a:p>
          <a:p>
            <a:r>
              <a:rPr lang="ru-RU" sz="1200" dirty="0"/>
              <a:t>8.Правила дружбы- краткая беседа для </a:t>
            </a:r>
            <a:r>
              <a:rPr lang="ru-RU" sz="1200" dirty="0" smtClean="0"/>
              <a:t>детей</a:t>
            </a:r>
          </a:p>
          <a:p>
            <a:r>
              <a:rPr lang="ru-RU" sz="1200" dirty="0" smtClean="0"/>
              <a:t>9.Рефлекксия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484784"/>
            <a:ext cx="7947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Цель</a:t>
            </a:r>
            <a:r>
              <a:rPr lang="ru-RU" dirty="0" smtClean="0">
                <a:latin typeface="Times New Roman"/>
                <a:ea typeface="Times New Roman"/>
              </a:rPr>
              <a:t>: </a:t>
            </a:r>
            <a:r>
              <a:rPr lang="ru-RU" sz="1400" dirty="0" smtClean="0">
                <a:latin typeface="Times New Roman"/>
                <a:ea typeface="Times New Roman"/>
              </a:rPr>
              <a:t>помочь </a:t>
            </a:r>
            <a:r>
              <a:rPr lang="ru-RU" sz="1400" dirty="0">
                <a:latin typeface="Times New Roman"/>
                <a:ea typeface="Times New Roman"/>
              </a:rPr>
              <a:t>родителям преодолеть трудности в решении конфликтных ситуаций в семье; способствовать осмыслению конфликтной ситуации и путей выхода из неё.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916832"/>
            <a:ext cx="80283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</a:t>
            </a:r>
          </a:p>
          <a:p>
            <a:r>
              <a:rPr lang="ru-RU" dirty="0" smtClean="0"/>
              <a:t>1. </a:t>
            </a:r>
            <a:r>
              <a:rPr lang="ru-RU" sz="1600" dirty="0" smtClean="0"/>
              <a:t>Приветствие. Притча. Погружение в проблему </a:t>
            </a:r>
            <a:endParaRPr lang="ru-RU" sz="1600" dirty="0"/>
          </a:p>
          <a:p>
            <a:r>
              <a:rPr lang="ru-RU" sz="1600" dirty="0" smtClean="0"/>
              <a:t>2. Теоритическая часть. Определение конфликта, типы </a:t>
            </a:r>
            <a:r>
              <a:rPr lang="ru-RU" sz="1600" dirty="0"/>
              <a:t>конфликтов и способы их </a:t>
            </a:r>
            <a:r>
              <a:rPr lang="ru-RU" sz="1600" dirty="0" smtClean="0"/>
              <a:t>преодоления.</a:t>
            </a:r>
          </a:p>
          <a:p>
            <a:r>
              <a:rPr lang="ru-RU" sz="1600" dirty="0" smtClean="0"/>
              <a:t>3.Практическая часть. Проигрывание </a:t>
            </a:r>
            <a:r>
              <a:rPr lang="ru-RU" sz="1600" dirty="0"/>
              <a:t>конфликтных </a:t>
            </a:r>
            <a:r>
              <a:rPr lang="ru-RU" sz="1600" dirty="0" smtClean="0"/>
              <a:t>ситуаций.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Некоторые </a:t>
            </a:r>
            <a:r>
              <a:rPr lang="ru-RU" sz="1600" dirty="0"/>
              <a:t>секреты </a:t>
            </a:r>
            <a:r>
              <a:rPr lang="ru-RU" sz="1600" dirty="0" smtClean="0"/>
              <a:t>взаимопонимания.</a:t>
            </a:r>
          </a:p>
          <a:p>
            <a:r>
              <a:rPr lang="ru-RU" sz="1600" dirty="0" smtClean="0"/>
              <a:t>4. Подведение </a:t>
            </a:r>
            <a:r>
              <a:rPr lang="ru-RU" sz="1600" dirty="0"/>
              <a:t>итогов.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1486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24744"/>
            <a:ext cx="8460432" cy="573325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u="sng" dirty="0" smtClean="0"/>
              <a:t>Занятие с родителями</a:t>
            </a:r>
            <a:r>
              <a:rPr lang="ru-RU" sz="4500" dirty="0" smtClean="0"/>
              <a:t>: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4500" dirty="0" smtClean="0"/>
              <a:t>    тема: </a:t>
            </a:r>
            <a:r>
              <a:rPr lang="ru-RU" sz="4500" i="1" dirty="0" smtClean="0"/>
              <a:t>Ожидания родителей и детей от будущей школьной жизни: эмоции и чувства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dirty="0" smtClean="0"/>
              <a:t>Цель</a:t>
            </a:r>
            <a:r>
              <a:rPr lang="ru-RU" sz="4500" dirty="0" smtClean="0"/>
              <a:t>: способствовать расширению представлений родителей, о готовности к школе.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dirty="0" smtClean="0"/>
              <a:t>Задачи</a:t>
            </a:r>
            <a:r>
              <a:rPr lang="ru-RU" sz="4500" dirty="0" smtClean="0"/>
              <a:t>: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Привлечь внимание к проблеме подготовки детей к школе;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Определить , что входит в понятие «психологическая готовность к школе»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u="sng" dirty="0" smtClean="0"/>
              <a:t>Ход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1.Игра-опрос «Хорошо ли вы знаете своего ребенка»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2.Теоретический блок. Раскрытие понятия «Школьная готовность»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3.Практический блок. Самостоятельно «Что нужно уметь будущему первокласснику». Беседа об идеальном школьнике. Задание «Какие чувства вызывают реплики…Проблемные ситуации.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Игра с родителями «Разброс  мнений»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/>
              <a:t>4.Ритуал прощания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sz="1300" dirty="0" smtClean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u="sng" dirty="0" smtClean="0">
                <a:ea typeface="Times New Roman"/>
                <a:cs typeface="Times New Roman"/>
              </a:rPr>
              <a:t>Практическое занятие совместное родителей с детьми</a:t>
            </a:r>
            <a:r>
              <a:rPr lang="ru-RU" sz="4500" dirty="0" smtClean="0">
                <a:ea typeface="Times New Roman"/>
                <a:cs typeface="Times New Roman"/>
              </a:rPr>
              <a:t>: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dirty="0" smtClean="0">
                <a:ea typeface="Times New Roman"/>
                <a:cs typeface="Times New Roman"/>
              </a:rPr>
              <a:t>«</a:t>
            </a:r>
            <a:r>
              <a:rPr lang="ru-RU" sz="4500" i="1" dirty="0" smtClean="0">
                <a:ea typeface="Times New Roman"/>
                <a:cs typeface="Times New Roman"/>
              </a:rPr>
              <a:t>Школьные приключения</a:t>
            </a:r>
            <a:r>
              <a:rPr lang="ru-RU" sz="4500" dirty="0" smtClean="0">
                <a:ea typeface="Times New Roman"/>
                <a:cs typeface="Times New Roman"/>
              </a:rPr>
              <a:t>»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500" b="1" dirty="0" smtClean="0">
                <a:ea typeface="Times New Roman"/>
                <a:cs typeface="Times New Roman"/>
              </a:rPr>
              <a:t>Цель:</a:t>
            </a:r>
            <a:r>
              <a:rPr lang="ru-RU" sz="4500" dirty="0" smtClean="0">
                <a:ea typeface="Times New Roman"/>
                <a:cs typeface="Times New Roman"/>
              </a:rPr>
              <a:t> способствовать эмоциональному сближению родителей и детей, развитию гармоничных детско-родительских отношений.</a:t>
            </a:r>
          </a:p>
          <a:p>
            <a:r>
              <a:rPr lang="ru-RU" sz="4500" dirty="0" smtClean="0"/>
              <a:t>В ходе работы используются игры и задания на внимание, мышление, на развитие принятия различных школьных ситуаций.</a:t>
            </a:r>
          </a:p>
          <a:p>
            <a:r>
              <a:rPr lang="ru-RU" sz="4500" dirty="0" smtClean="0"/>
              <a:t>Совместная работа- коллаж «Собери портфель»</a:t>
            </a:r>
            <a:endParaRPr lang="ru-RU" sz="4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740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Эмоционально-волевая готовность к школе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48492" y="348492"/>
            <a:ext cx="162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8656" y="0"/>
            <a:ext cx="7525344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Aft>
                <a:spcPts val="0"/>
              </a:spcAft>
            </a:pPr>
            <a:r>
              <a:rPr lang="ru-RU" altLang="ru-RU" sz="1200" b="1" kern="0" dirty="0" smtClean="0">
                <a:solidFill>
                  <a:srgbClr val="181848"/>
                </a:solidFill>
                <a:latin typeface="Times New Roman"/>
              </a:rPr>
              <a:t>Быть готовым к школе- не значит уметь читать ,писать и считать.                                                                                                                                                                               Быть готовым к школе – значит быть готовым всему этому научиться. </a:t>
            </a:r>
            <a:br>
              <a:rPr lang="ru-RU" altLang="ru-RU" sz="1200" b="1" kern="0" dirty="0" smtClean="0">
                <a:solidFill>
                  <a:srgbClr val="181848"/>
                </a:solidFill>
                <a:latin typeface="Times New Roman"/>
              </a:rPr>
            </a:br>
            <a:r>
              <a:rPr lang="ru-RU" altLang="ru-RU" sz="1200" b="1" kern="0" dirty="0" err="1" smtClean="0">
                <a:solidFill>
                  <a:srgbClr val="181848"/>
                </a:solidFill>
                <a:latin typeface="Times New Roman"/>
              </a:rPr>
              <a:t>Венгер</a:t>
            </a:r>
            <a:r>
              <a:rPr lang="ru-RU" altLang="ru-RU" sz="1200" b="1" kern="0" dirty="0" smtClean="0">
                <a:solidFill>
                  <a:srgbClr val="181848"/>
                </a:solidFill>
                <a:latin typeface="Times New Roman"/>
              </a:rPr>
              <a:t> Л.А.</a:t>
            </a:r>
            <a:endParaRPr lang="ru-RU" altLang="ru-RU" sz="1200" b="1" kern="0" dirty="0">
              <a:solidFill>
                <a:srgbClr val="181848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6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4915" y="2204864"/>
            <a:ext cx="8229600" cy="12527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9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/>
              <a:t>«Семья заменяет все.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/>
              <a:t>Поэтому, прежде чем ее завести,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/>
              <a:t>стоит подумать, что тебе важнее: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/>
              <a:t>все или семья»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b="1" dirty="0" smtClean="0">
                <a:hlinkClick r:id="rId3" tooltip="афоризмы Фаина Раневская"/>
              </a:rPr>
              <a:t>Фаина Раневская</a:t>
            </a:r>
            <a:r>
              <a:rPr lang="ru-RU" altLang="ru-RU" sz="2000" dirty="0" smtClean="0"/>
              <a:t>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18184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СЕМЬЯ – ЭТО…</a:t>
            </a:r>
            <a:endParaRPr kumimoji="1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18184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44563" y="220486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accent1"/>
                </a:solidFill>
              </a:rPr>
              <a:t>«Семья</a:t>
            </a:r>
            <a:r>
              <a:rPr lang="ru-RU" altLang="ru-RU" sz="2400" dirty="0" smtClean="0"/>
              <a:t> – это основанная на единой общесемейной деятельности общность людей, связанных узами супружества – </a:t>
            </a:r>
            <a:r>
              <a:rPr lang="ru-RU" altLang="ru-RU" sz="2400" dirty="0" err="1" smtClean="0"/>
              <a:t>родительства</a:t>
            </a:r>
            <a:r>
              <a:rPr lang="ru-RU" altLang="ru-RU" sz="2400" dirty="0" smtClean="0"/>
              <a:t> – родства (кровного и духовного), осуществляющая воспроизводство населения и преемственность семейных поколений, а также социализацию детей и поддержку членов семьи»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accent1"/>
                </a:solidFill>
              </a:rPr>
              <a:t>Семья</a:t>
            </a:r>
            <a:r>
              <a:rPr lang="ru-RU" altLang="ru-RU" sz="2400" dirty="0" smtClean="0"/>
              <a:t> – это та обстановка, среда, в которой живет ребенок, в которой он получает основные знания и представления о мире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accent2"/>
                </a:solidFill>
              </a:rPr>
              <a:t>Гармоничная семья – это…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28" y="5013176"/>
            <a:ext cx="2882848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92520" y="106076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4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ГАРМОНИЧНАЯ СЕМЬЯ: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66352" y="2060848"/>
            <a:ext cx="748667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89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1082675" indent="-45720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643063" indent="-3810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2165350" indent="-3429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687638" indent="-3429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3144838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3602038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4059238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4516438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890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Американский психотерапевт К.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Роджерс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выделил положительные характеристики благополучных семейных отношений:</a:t>
            </a:r>
          </a:p>
          <a:p>
            <a:pPr marL="8890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8890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Преданность и сотрудничество</a:t>
            </a:r>
          </a:p>
          <a:p>
            <a:pPr marL="8890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Общение, предполагающее открытое самовыражение</a:t>
            </a:r>
          </a:p>
          <a:p>
            <a:pPr marL="8890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Гибкость отношений</a:t>
            </a:r>
          </a:p>
          <a:p>
            <a:pPr marL="8890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Самостоятельность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067865" y="43814"/>
            <a:ext cx="3758913" cy="14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Залог семейного счастья в доброте, откровенности, отзывчивости...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 tooltip="афоризмы Эмиль Золя"/>
              </a:rPr>
              <a:t>Эмиль Золя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5" descr="Family Drawing Primary 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55283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7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7584" y="188640"/>
            <a:ext cx="80648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8184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КОМПОНЕНТЫ   ПЕДАГОГИЧЕСКОЙ КУЛЬТУРЫ   РОДИТЕЛЕЙ:</a:t>
            </a:r>
          </a:p>
        </p:txBody>
      </p:sp>
      <p:pic>
        <p:nvPicPr>
          <p:cNvPr id="9" name="Picture 7" descr="roditel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00" y="4271182"/>
            <a:ext cx="3195816" cy="23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331640" y="1556792"/>
            <a:ext cx="4838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1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когнитивный компонент</a:t>
            </a:r>
            <a:r>
              <a:rPr kumimoji="1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1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операционный компонент</a:t>
            </a:r>
            <a:r>
              <a:rPr kumimoji="1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1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коммуникативный компонент</a:t>
            </a:r>
            <a:r>
              <a:rPr kumimoji="1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1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рефлексивный компонент</a:t>
            </a:r>
            <a:r>
              <a:rPr kumimoji="1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SzTx/>
              <a:buFontTx/>
              <a:buChar char="•"/>
              <a:tabLst/>
              <a:defRPr/>
            </a:pPr>
            <a:r>
              <a:rPr kumimoji="1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эмоциональный компонент</a:t>
            </a:r>
            <a:r>
              <a:rPr kumimoji="1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17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552" y="54868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8184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ЧТО ВЛИЯЕТ НА ОТНОШЕНИЕ РОДИТЕЛЕЙ К РЕБЕНКУ?</a:t>
            </a:r>
            <a:r>
              <a:rPr kumimoji="1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4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932339" y="1835696"/>
            <a:ext cx="8199437" cy="4525962"/>
          </a:xfrm>
        </p:spPr>
        <p:txBody>
          <a:bodyPr/>
          <a:lstStyle/>
          <a:p>
            <a:pPr indent="371475" eaLnBrk="1" hangingPunct="1">
              <a:spcBef>
                <a:spcPts val="0"/>
              </a:spcBef>
            </a:pPr>
            <a:r>
              <a:rPr lang="ru-RU" altLang="ru-RU" sz="2800" dirty="0" smtClean="0"/>
              <a:t>Детский опыт самих родителей</a:t>
            </a:r>
          </a:p>
          <a:p>
            <a:pPr indent="371475" eaLnBrk="1" hangingPunct="1">
              <a:spcBef>
                <a:spcPts val="0"/>
              </a:spcBef>
            </a:pPr>
            <a:r>
              <a:rPr lang="ru-RU" altLang="ru-RU" sz="2800" dirty="0" smtClean="0"/>
              <a:t>Нереализованные потребности родителей:</a:t>
            </a:r>
          </a:p>
          <a:p>
            <a:pPr marL="1587500"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000" i="1" dirty="0" smtClean="0"/>
              <a:t>потребность родителя в достижениях</a:t>
            </a:r>
          </a:p>
          <a:p>
            <a:pPr marL="1587500"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000" i="1" dirty="0" smtClean="0"/>
              <a:t>потребность родителя в привязанности</a:t>
            </a:r>
            <a:endParaRPr lang="ru-RU" altLang="ru-RU" sz="2000" dirty="0" smtClean="0"/>
          </a:p>
          <a:p>
            <a:pPr indent="371475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altLang="ru-RU" sz="2800" dirty="0" smtClean="0"/>
              <a:t>Личностные особенности родителей</a:t>
            </a:r>
          </a:p>
          <a:p>
            <a:pPr indent="371475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altLang="ru-RU" sz="2800" dirty="0" smtClean="0"/>
              <a:t>Отношения ребенка со вторым родителем</a:t>
            </a:r>
          </a:p>
          <a:p>
            <a:pPr indent="371475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altLang="ru-RU" sz="2800" dirty="0" smtClean="0"/>
              <a:t>Обстоятельства рождения ребенка </a:t>
            </a:r>
          </a:p>
        </p:txBody>
      </p:sp>
      <p:pic>
        <p:nvPicPr>
          <p:cNvPr id="10" name="Picture 7" descr="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1095" y="4558968"/>
            <a:ext cx="3281362" cy="229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7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>
                <a:solidFill>
                  <a:srgbClr val="181848"/>
                </a:solidFill>
                <a:latin typeface="Times New Roman"/>
              </a:rPr>
              <a:t>Родительская любовь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accent1"/>
                </a:solidFill>
              </a:rPr>
              <a:t>Современная </a:t>
            </a:r>
            <a:r>
              <a:rPr lang="ru-RU" altLang="ru-RU" sz="2400" dirty="0">
                <a:solidFill>
                  <a:schemeClr val="accent1"/>
                </a:solidFill>
              </a:rPr>
              <a:t>притча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Единственный сын был у родителей. Юношей уехал он в столицу учиться. Один раз сын написал родителям, что выучился и получил хорошую должность. Больше старики не получали от него весточек. День за днём смотрели они на небо, на запад, туда, где находилась столица.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— Смотри, старик, сегодня закат чистый. Хорошо идут дела у нашего сына, — говорила старуха в ясный день.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— Сколько чёрных туч собралось! Губят беды нашего сына, — горевала старуха в ненастный день.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— Ничего, он сильный, справится со всем, — утешал старик старуху.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Сын приехал, когда старики уже умерли. Соседи рассказали ему, как родители смотрели на небо, думая о нём.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— Не понимаю, зачем они смотрели на небо?! Они же знали, что у меня все хорошо, — удивился сын, а кто-то сказал: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— Чтобы понять любовь родителей, нужно самому воспитать ребёнка.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— У меня растёт ребёнок, но я не занимаюсь такими глупостями, — ответил сын.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Прошло много лет. Возле высокого дерева во дворе сидел старик.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2500" dirty="0"/>
              <a:t>— Хорошо, что я когда-то посадил тебя вместе с сыном, — говорил старик и гладил дерево по шершавой коре. — Уехал мой сынок в другую страну и только одно письмо мне написал. Вчера я перепугался, когда увидел твою сломанную ветку. Подумал, беда у сына случилась. Но сегодня, слава Богу, твои листья зеленеют, значит, у сына всё в порядке.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1771" y="116632"/>
            <a:ext cx="8229600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  <a:latin typeface="Verdana"/>
              </a:rPr>
              <a:t>Счастлив тот, кто счастлив у себя дома. </a:t>
            </a:r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Verdana"/>
              </a:rPr>
            </a:br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/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Л.Н. Толстой/</a:t>
            </a:r>
            <a:endParaRPr lang="ru-RU" altLang="ru-RU" sz="1600" dirty="0" smtClean="0"/>
          </a:p>
        </p:txBody>
      </p:sp>
      <p:pic>
        <p:nvPicPr>
          <p:cNvPr id="2" name="Vangelis - Bravehart  (audiopoisk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>
                  <p14:fade out="2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40152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78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363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598984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625649"/>
                </a:solidFill>
                <a:latin typeface="Arial"/>
              </a:rPr>
              <a:t>Семья начинается с детей.</a:t>
            </a:r>
            <a:br>
              <a:rPr lang="ru-RU" sz="1800" dirty="0">
                <a:solidFill>
                  <a:srgbClr val="625649"/>
                </a:solidFill>
                <a:latin typeface="Arial"/>
              </a:rPr>
            </a:br>
            <a:r>
              <a:rPr lang="ru-RU" sz="1800" u="sng" dirty="0">
                <a:solidFill>
                  <a:srgbClr val="625649"/>
                </a:solidFill>
                <a:latin typeface="Arial"/>
              </a:rPr>
              <a:t>Герцен А. И</a:t>
            </a:r>
            <a:r>
              <a:rPr lang="ru-RU" sz="1800" u="sng" dirty="0" smtClean="0">
                <a:solidFill>
                  <a:srgbClr val="625649"/>
                </a:solidFill>
                <a:latin typeface="Arial"/>
              </a:rPr>
              <a:t>.</a:t>
            </a:r>
            <a:endParaRPr lang="ru-RU" sz="1800" b="0" i="0" dirty="0">
              <a:solidFill>
                <a:srgbClr val="625649"/>
              </a:solidFill>
              <a:effectLst/>
              <a:latin typeface="Arial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27584" y="99822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 smtClean="0">
                <a:solidFill>
                  <a:srgbClr val="181848"/>
                </a:solidFill>
                <a:latin typeface="Times New Roman"/>
              </a:rPr>
              <a:t>Актуальность</a:t>
            </a:r>
            <a:endParaRPr lang="ru-RU" altLang="ru-RU" sz="4000" b="1" kern="0" dirty="0">
              <a:solidFill>
                <a:srgbClr val="181848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altLang="ru-RU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В соответствии с законом Российской Федерации «Об образовании и Типовым положением о дошкольном образовательном учреждении» одной из основных задач, стоящих перед детским садом, является взаимодействие с семьей для обеспечения полноценного развития ребенка.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Начало школьного обучения – закономерный этап на жизненном пути ребенка: каждый дошкольник, достигая определенного возраста, идет в школу. 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Как подготовить ребенка к школе? </a:t>
            </a:r>
            <a:endParaRPr lang="ru-RU" altLang="ru-RU" sz="2500" dirty="0"/>
          </a:p>
        </p:txBody>
      </p:sp>
    </p:spTree>
    <p:extLst>
      <p:ext uri="{BB962C8B-B14F-4D97-AF65-F5344CB8AC3E}">
        <p14:creationId xmlns="" xmlns:p14="http://schemas.microsoft.com/office/powerpoint/2010/main" val="37269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 smtClean="0">
                <a:solidFill>
                  <a:srgbClr val="181848"/>
                </a:solidFill>
                <a:latin typeface="Times New Roman"/>
              </a:rPr>
              <a:t>О программе</a:t>
            </a:r>
            <a:endParaRPr lang="ru-RU" altLang="ru-RU" sz="4000" b="1" kern="0" dirty="0">
              <a:solidFill>
                <a:srgbClr val="181848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Цель программы</a:t>
            </a:r>
            <a:r>
              <a:rPr lang="ru-RU" altLang="ru-RU" sz="2400" dirty="0">
                <a:solidFill>
                  <a:srgbClr val="002060"/>
                </a:solidFill>
              </a:rPr>
              <a:t>: </a:t>
            </a:r>
            <a:r>
              <a:rPr lang="ru-RU" altLang="ru-RU" sz="2400" dirty="0" smtClean="0"/>
              <a:t>формирование  </a:t>
            </a:r>
            <a:r>
              <a:rPr lang="ru-RU" altLang="ru-RU" sz="2400" dirty="0"/>
              <a:t>готовности к обучению в </a:t>
            </a:r>
            <a:r>
              <a:rPr lang="ru-RU" altLang="ru-RU" sz="2400" dirty="0" smtClean="0"/>
              <a:t>школе </a:t>
            </a:r>
            <a:r>
              <a:rPr lang="ru-RU" altLang="ru-RU" sz="2400" dirty="0" smtClean="0"/>
              <a:t>детей и родителей путем оптимизации детско-родительских </a:t>
            </a:r>
            <a:r>
              <a:rPr lang="ru-RU" altLang="ru-RU" sz="2400" dirty="0" smtClean="0"/>
              <a:t>отношений </a:t>
            </a:r>
            <a:endParaRPr lang="ru-RU" altLang="ru-RU" sz="2400" dirty="0"/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Задачи: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Развивать  </a:t>
            </a:r>
            <a:r>
              <a:rPr lang="ru-RU" altLang="ru-RU" sz="2400" dirty="0"/>
              <a:t>способности родителей к пониманию внутреннего мира своего ребенка, через установление визуального и физического контакта, наблюдение и совместную деятельность;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изменение </a:t>
            </a:r>
            <a:r>
              <a:rPr lang="ru-RU" altLang="ru-RU" sz="2400" dirty="0"/>
              <a:t>неадекватных родительских позиций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создать </a:t>
            </a:r>
            <a:r>
              <a:rPr lang="ru-RU" altLang="ru-RU" sz="2400" dirty="0"/>
              <a:t>условия для повышения самооценки у участников тренинга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снижение </a:t>
            </a:r>
            <a:r>
              <a:rPr lang="ru-RU" altLang="ru-RU" sz="2400" dirty="0"/>
              <a:t>тревожности у участников тренинга перед обучением в школе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способствовать </a:t>
            </a:r>
            <a:r>
              <a:rPr lang="ru-RU" altLang="ru-RU" sz="2400" dirty="0"/>
              <a:t>формированию мотивационной готовности у детей,  «внутренней позиции ученика»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Оптимизировать формы родительского взаимодействия в процессе воспитания детей.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Создать </a:t>
            </a:r>
            <a:r>
              <a:rPr lang="ru-RU" altLang="ru-RU" sz="2400" dirty="0"/>
              <a:t>условия для формирования и развития всех компонентов готовности к школе (эмоционально-волевая, интеллектуальная, коммуникативная, мотивационная )</a:t>
            </a:r>
          </a:p>
        </p:txBody>
      </p:sp>
    </p:spTree>
    <p:extLst>
      <p:ext uri="{BB962C8B-B14F-4D97-AF65-F5344CB8AC3E}">
        <p14:creationId xmlns="" xmlns:p14="http://schemas.microsoft.com/office/powerpoint/2010/main" val="37269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886936" y="0"/>
            <a:ext cx="8229600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800" dirty="0"/>
              <a:t>Чтобы воспитывать другого, мы должны воспитать прежде всего себ</a:t>
            </a:r>
            <a:r>
              <a:rPr lang="ru-RU" altLang="ru-RU" sz="2000" dirty="0"/>
              <a:t>я.</a:t>
            </a:r>
            <a:br>
              <a:rPr lang="ru-RU" altLang="ru-RU" sz="2000" dirty="0"/>
            </a:br>
            <a:r>
              <a:rPr lang="ru-RU" altLang="ru-RU" sz="1800" dirty="0" smtClean="0"/>
              <a:t>Н. </a:t>
            </a:r>
            <a:r>
              <a:rPr lang="ru-RU" altLang="ru-RU" sz="1800" dirty="0" err="1" smtClean="0"/>
              <a:t>В.Гоголь</a:t>
            </a:r>
            <a:endParaRPr lang="ru-RU" altLang="ru-RU" sz="1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kern="0" dirty="0">
                <a:solidFill>
                  <a:srgbClr val="181848"/>
                </a:solidFill>
                <a:latin typeface="Times New Roman"/>
              </a:rPr>
              <a:t>Методы, приемы, формы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smtClean="0"/>
              <a:t>Просвещение</a:t>
            </a:r>
            <a:r>
              <a:rPr lang="ru-RU" altLang="ru-RU" sz="2400" dirty="0"/>
              <a:t>:  повышение родительской компетентности в вопросах воспитания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Коррекционно-развивающие  игры </a:t>
            </a:r>
            <a:r>
              <a:rPr lang="ru-RU" altLang="ru-RU" sz="2400" dirty="0"/>
              <a:t>с детьми, направленные на формирование нового типа отношений равноправия и партнерства 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П</a:t>
            </a:r>
            <a:r>
              <a:rPr lang="ru-RU" altLang="ru-RU" sz="2400" dirty="0" smtClean="0"/>
              <a:t>родуктивные </a:t>
            </a:r>
            <a:r>
              <a:rPr lang="ru-RU" altLang="ru-RU" sz="2400" dirty="0"/>
              <a:t>виды деятельности, где функции «лидера» и «ведомого» разделены между родителем и ребенком.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Консультирование </a:t>
            </a:r>
            <a:r>
              <a:rPr lang="ru-RU" altLang="ru-RU" sz="2400" dirty="0"/>
              <a:t>родителей в процессе тренинга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Сказкотерапия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(чтение и обсуждение, сочинение, рисование сказки; работа с метафорой)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Игровая </a:t>
            </a:r>
            <a:r>
              <a:rPr lang="ru-RU" altLang="ru-RU" sz="2400" dirty="0"/>
              <a:t>терапия ( игры и упражнения, </a:t>
            </a:r>
            <a:r>
              <a:rPr lang="ru-RU" altLang="ru-RU" sz="2400" dirty="0" err="1"/>
              <a:t>психогимнастика</a:t>
            </a:r>
            <a:r>
              <a:rPr lang="ru-RU" altLang="ru-RU" sz="2400" dirty="0"/>
              <a:t>, ролевые игры)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Арттерапия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(работа с рисунком, визуализация образов)</a:t>
            </a:r>
          </a:p>
        </p:txBody>
      </p:sp>
    </p:spTree>
    <p:extLst>
      <p:ext uri="{BB962C8B-B14F-4D97-AF65-F5344CB8AC3E}">
        <p14:creationId xmlns="" xmlns:p14="http://schemas.microsoft.com/office/powerpoint/2010/main" val="37269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c46c4499b3b3935c6cbfea9b0386487a62022"/>
</p:tagLst>
</file>

<file path=ppt/theme/theme1.xml><?xml version="1.0" encoding="utf-8"?>
<a:theme xmlns:a="http://schemas.openxmlformats.org/drawingml/2006/main" name="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autumn2_shablon</Template>
  <TotalTime>266</TotalTime>
  <Words>1940</Words>
  <Application>Microsoft Office PowerPoint</Application>
  <PresentationFormat>Экран (4:3)</PresentationFormat>
  <Paragraphs>250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autumn2_shablon</vt:lpstr>
      <vt:lpstr>1_autumn2_shablon</vt:lpstr>
      <vt:lpstr>2_autumn2_shablon</vt:lpstr>
      <vt:lpstr>3_autumn2_shablon</vt:lpstr>
      <vt:lpstr>4_autumn2_shablon</vt:lpstr>
      <vt:lpstr>5_autumn2_shablon</vt:lpstr>
      <vt:lpstr>6_autumn2_shablon</vt:lpstr>
      <vt:lpstr>7_autumn2_shablon</vt:lpstr>
      <vt:lpstr>Программа для родителей и детей подготовительного возраста. «Школа родителя                                                будущего первоклассника» </vt:lpstr>
      <vt:lpstr>«Семья заменяет все.  Поэтому, прежде чем ее завести,  стоит подумать, что тебе важнее:  все или семья»  Фаина Раневская </vt:lpstr>
      <vt:lpstr>Слайд 3</vt:lpstr>
      <vt:lpstr>Слайд 4</vt:lpstr>
      <vt:lpstr>Слайд 5</vt:lpstr>
      <vt:lpstr>Счастлив тот, кто счастлив у себя дома.  /Л.Н. Толстой/</vt:lpstr>
      <vt:lpstr>Семья начинается с детей. Герцен А. И.</vt:lpstr>
      <vt:lpstr>Слайд 8</vt:lpstr>
      <vt:lpstr>Чтобы воспитывать другого, мы должны воспитать прежде всего себя. Н. В.Гоголь</vt:lpstr>
      <vt:lpstr>Слайд 10</vt:lpstr>
      <vt:lpstr>Мы не всегда можем сделать будущее лучшим для наших детей,                                                                                        но мы всегда можем их к нему подготовить. Франк Рузвельт. </vt:lpstr>
      <vt:lpstr>Слайд 12</vt:lpstr>
      <vt:lpstr>Организационное занятие</vt:lpstr>
      <vt:lpstr>Слайд 14</vt:lpstr>
      <vt:lpstr>Мотивационная готовность к школе</vt:lpstr>
      <vt:lpstr>Коммуникативная готовность                 к школе</vt:lpstr>
      <vt:lpstr>Быть готовым к школе- не значит уметь читать ,писать и считать.                                                                                                                                                                               Быть готовым к школе – значит быть готовым всему этому научиться.  Венгер Л.А.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для родителей и детей подготовительного возраста. «Школа родителя                                                будущего первоклассника»</dc:title>
  <dc:creator>user</dc:creator>
  <cp:lastModifiedBy>RWT</cp:lastModifiedBy>
  <cp:revision>32</cp:revision>
  <dcterms:created xsi:type="dcterms:W3CDTF">2014-11-12T18:47:34Z</dcterms:created>
  <dcterms:modified xsi:type="dcterms:W3CDTF">2017-02-03T14:09:40Z</dcterms:modified>
</cp:coreProperties>
</file>