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8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2" r:id="rId16"/>
    <p:sldId id="265" r:id="rId17"/>
    <p:sldId id="26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B94D21-EDBC-45ED-A84A-B2E685EB3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D613390-589E-4A0B-9737-1427DE25C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1A26B55-E915-4438-B028-F82FE0E9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0029A1-3D21-4B73-A8CA-A0AD0F2E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A70D58-B707-44C1-B77B-1B0AB358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55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1FB7CD-A518-44E9-B92B-E1F8DEFC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5F16EFD-2F5A-4483-877B-D81A2B828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39A4D8-EB98-4B79-879E-1D72705C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1FD9959-F5E2-4721-97A4-DD4F6549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283927-D54E-48F7-98B2-A24E658FD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5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882C353-EDA7-4E88-B006-7ADF9E58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E1D9746-A7C3-432E-8848-97BA546AC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F43ACF-DB0B-4ADD-B05A-1F2FB176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9FCB67-4084-455A-B810-AF36C6EB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06CDD4-ACE9-4EF0-A886-C63DEA90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26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0CCC8A-3BD2-4D65-8CF9-FDF9E9A8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EA6A1AA-0A07-49F1-BDE0-63BC559C3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0A032FE-C74D-4B78-B15D-1CC39208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397824E-F5E3-41DF-BFBE-C49DCCBA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ADBD49A-8ACF-4236-BE7D-8BD82A1F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25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7C7605-6A02-4777-8E91-2120A910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D05C5D-9D75-4D10-A553-5A2C74DB5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5E8DA4-3D2C-4335-B24F-EA46A6B01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19AEE2E-4548-4AAD-9E17-79327311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05FAF58-D0C0-4F8A-A35C-581A92D3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2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75EC16-8B88-4B46-AB70-6FC0FAC4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A4DE49-87F5-4B9A-B5EA-F4D73ED1F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DA34D6F-7793-4562-89FE-30421C2A3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C04020B-4B9D-484E-8836-E2BAFAD4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3A6A478-3044-45B9-8F7D-B106D325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7D5C8A0-771E-4FC2-BFA9-CB6D7F0E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4DFBB5-EB4B-4DFD-ABE9-2A6D0306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06779D-BEA7-4140-A63D-723E8B4B1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08D64AE-F325-4BD7-8C84-5DA05BF01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DE6393E-2E92-4C45-B911-D2972C72F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9D4CCF6-0962-4C83-8B0E-A0FC485FD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20F0EE6-561D-445D-B705-A4354E38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0364B61-BBEC-4E60-8AAF-2E499591E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2086A2-727C-4EC1-91C3-9B489B11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4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E68EB5-BEEB-4234-9B80-FFE3043F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086DDBB-464E-44BB-B88E-4E8A415E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11D5BB8-4AA5-4637-8551-F1927214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2C4D52-EE75-47A2-9552-B4214616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0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C52C7A5-22BB-4BD4-8321-7D150F82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8B8E475-67BE-4BA6-8D2F-0AC5530D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3954BE2-C684-44F0-B33B-94C6991A3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0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973EE8-FC10-450D-8B12-0BDEA6F9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528ABA-B104-4E65-AFED-45C0D292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E3C743D-3A56-4D59-A788-928A49E50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7D72057-2991-4F34-8315-7495E9B8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DEB85E9-4F3F-4111-9392-5C758034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0C7F7AD-3681-4E9B-A079-5C9A2FD2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9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560A04-2C72-43C2-A823-2194606D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59B94C9-7138-4A28-B50D-5D2EDD30B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505753B-43F9-4120-8A69-F5DB5F9D7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EF59894-DFA6-4C2B-B90C-E32ED9CF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E064A8D-CFA0-49F4-8DBE-14FAB940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B238C4D-54A2-42F3-9262-2496AF99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0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91398E-B700-42BF-B4B3-AF29241E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E835381-620F-45FF-92B8-524F8292C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018C10F-D4D9-457A-ACB0-10073A480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2A455-F6B8-456B-955D-FA2BFC79BBC9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DD7026-8030-4E97-9BB7-A5A9385F0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7642C41-7A91-46FC-9EC9-B579BE33A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F61D-D518-4583-8FB5-8D4EA48D4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08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66E4DA-76A7-42EC-AF32-67E19C7AE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D3E11D8-C4F0-4DE1-9529-6B0404701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240"/>
            <a:ext cx="12192000" cy="684276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25B7F1A-0B0E-4463-B1CA-33B0653B0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0104" y="1828801"/>
            <a:ext cx="7343126" cy="3429000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</a:rPr>
              <a:t>Консультация на тему: </a:t>
            </a:r>
          </a:p>
          <a:p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</a:rPr>
              <a:t>«Методы и приемы мотивации детей </a:t>
            </a:r>
            <a:r>
              <a:rPr lang="ru-RU" sz="3200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дошкольного возраста</a:t>
            </a:r>
            <a:endParaRPr lang="ru-RU" sz="3200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r>
              <a:rPr lang="ru-RU" sz="3200" dirty="0">
                <a:solidFill>
                  <a:srgbClr val="7030A0"/>
                </a:solidFill>
                <a:latin typeface="Monotype Corsiva" panose="03010101010201010101" pitchFamily="66" charset="0"/>
              </a:rPr>
              <a:t>на занятиях по физической культуре»</a:t>
            </a:r>
          </a:p>
          <a:p>
            <a:endParaRPr lang="ru-RU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Monotype Corsiva" panose="03010101010201010101" pitchFamily="66" charset="0"/>
              </a:rPr>
              <a:t>Выполнила: </a:t>
            </a: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Смирнова А.В. 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Monotype Corsiva" panose="03010101010201010101" pitchFamily="66" charset="0"/>
              </a:rPr>
              <a:t>Ст.воспитатель</a:t>
            </a:r>
            <a:r>
              <a:rPr lang="ru-RU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, инструктор по ФК </a:t>
            </a:r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2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31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Интегрированная </a:t>
            </a:r>
            <a:r>
              <a:rPr lang="ru-RU" dirty="0">
                <a:solidFill>
                  <a:srgbClr val="7030A0"/>
                </a:solidFill>
                <a:latin typeface="Times New Roman"/>
                <a:ea typeface="Times New Roman"/>
              </a:rPr>
              <a:t>НОД 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498994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/>
                <a:ea typeface="Times New Roman"/>
              </a:rPr>
              <a:t>инструктор – воспитатель, муз. руководитель, педагог – психолог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98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471"/>
            <a:ext cx="10515600" cy="9797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Д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иагностика 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уровня 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познавательной активности детей на  занятиях физической культурой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008"/>
            <a:ext cx="10515600" cy="4425042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Высокий: </a:t>
            </a:r>
            <a:r>
              <a:rPr lang="ru-RU" dirty="0">
                <a:latin typeface="Times New Roman"/>
              </a:rPr>
              <a:t>эмоционально положительная реакция детей на приглашение к занятию; адекватная скоростная реакция на начало занятия; вопросы к инструктору о предстоящем занятии, его теме; устойчивость внимания к предлагаемым заданиям; интерес к занятию от его начала до конца; живая эмоциональная реакция на предлагаемую деятельность; искреннее желание справиться со всеми трудностями, встречающимися по ходу занятия. </a:t>
            </a:r>
            <a:endParaRPr lang="ru-RU" dirty="0"/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3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471"/>
            <a:ext cx="10515600" cy="9797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Д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иагностика 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уровня 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познавательной активности детей на  занятиях физической культурой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008"/>
            <a:ext cx="10515600" cy="4425042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Средний: </a:t>
            </a:r>
            <a:r>
              <a:rPr lang="ru-RU" dirty="0">
                <a:latin typeface="Times New Roman"/>
              </a:rPr>
              <a:t>спокойная реакция детей на приглашение к занятию (не наблюдается резкого оживления, но нет и проявлений негативизма); поведение ребенка на занятии можно оценить, как пассивное: интереса не проявляет, активного участия не наблюдается); при непосредственном обращении, ребенок реагирует адекватно; внимание неустойчивое; эмоциональный фон пассивный. </a:t>
            </a:r>
            <a:endParaRPr lang="ru-RU" dirty="0"/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66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471"/>
            <a:ext cx="10515600" cy="9797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Д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иагностика 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уровня физической и познавательной 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активности детей на  занятиях физической культурой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008"/>
            <a:ext cx="10515600" cy="4425042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Низкий: </a:t>
            </a:r>
            <a:r>
              <a:rPr lang="ru-RU" dirty="0">
                <a:latin typeface="Times New Roman"/>
              </a:rPr>
              <a:t>резко отрицательная эмоциональная реакция детей на приглашение к занятию;  попытки отсрочить время начала занятия; отсутствие каких-либо вопросов о предстоящем занятии; повышенная отвлекаемость детей в течение всего занятия; пассивная или негативная реакция на предлагаемые задания; нежелание преодолевать встречающиеся трудности, равнодушие к происходящему </a:t>
            </a:r>
            <a:endParaRPr lang="ru-RU" dirty="0"/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52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271"/>
            <a:ext cx="10515600" cy="117565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Д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иагностика </a:t>
            </a:r>
            <a:r>
              <a:rPr lang="ru-RU" sz="36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уровня 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</a:rPr>
              <a:t>познавательной активности детей на  занятиях физической культурой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779"/>
            <a:ext cx="10515600" cy="5396592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выраженности познавательной активности являются: эмоциональная вовлеченность ребенка в деятельность (сосредоточенность на задании; экспрессивно-мимические проявления интереса; положительный эмоциональный фон; эмоциональные «всплески»); целенаправленность деятельности, ее завершенность (способность не отвлекаться на посторонние раздражители и доводить деятельность до конца); степень инициативности ребенка (наличие вопросов, реплик относительно выполнения задания, собственных предложений, замечаний, просьб о помощи, а также диалога о содержании деятельности).	</a:t>
            </a:r>
            <a:b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7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F2EDDE0B-7672-4DBF-8F5F-7254B5EBC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871"/>
            <a:ext cx="12192000" cy="6864449"/>
          </a:xfr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8B01C8-005E-4932-B048-02A10AF1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84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Monotype Corsiva" panose="03010101010201010101" pitchFamily="66" charset="0"/>
              </a:rPr>
              <a:t>Лучшая мотивация – семья!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ED66F9F-27FF-44A4-B52C-56EDB527677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947" y="1510748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6D276D0-1E0D-45CC-9FF5-9DD1BA17A60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4054" y="1126101"/>
            <a:ext cx="3448878" cy="4598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9073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3FE268-8E38-402A-807A-9B0B52A7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ED818493-58F0-4E82-A482-471C18F137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939D9E9-1537-4463-A765-BFF153B470E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98" y="795130"/>
            <a:ext cx="3786809" cy="5049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3B122E2-1E66-4EC1-BB7B-F1A6C9F2E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795130"/>
            <a:ext cx="4209269" cy="5169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4594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F5EED49F-5938-46EA-885A-A065C1A97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92F81E-0240-467A-91B9-0E2F2EB5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741761"/>
          </a:xfrm>
        </p:spPr>
        <p:txBody>
          <a:bodyPr>
            <a:normAutofit/>
          </a:bodyPr>
          <a:lstStyle/>
          <a:p>
            <a:pPr algn="ctr"/>
            <a:r>
              <a:rPr lang="ru-RU" sz="6600" dirty="0">
                <a:solidFill>
                  <a:srgbClr val="00B050"/>
                </a:solidFill>
                <a:latin typeface="Monotype Corsiva" panose="03010101010201010101" pitchFamily="66" charset="0"/>
              </a:rPr>
              <a:t>Зажжем искру любви к </a:t>
            </a:r>
            <a:r>
              <a:rPr lang="ru-RU" sz="6600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 физкультуре и спорту </a:t>
            </a:r>
            <a:r>
              <a:rPr lang="ru-RU" sz="6600" dirty="0">
                <a:solidFill>
                  <a:srgbClr val="00B050"/>
                </a:solidFill>
                <a:latin typeface="Monotype Corsiva" panose="03010101010201010101" pitchFamily="66" charset="0"/>
              </a:rPr>
              <a:t>в каждом ребенке!</a:t>
            </a:r>
            <a:br>
              <a:rPr lang="ru-RU" sz="6600" dirty="0">
                <a:solidFill>
                  <a:srgbClr val="00B050"/>
                </a:solidFill>
                <a:latin typeface="Monotype Corsiva" panose="03010101010201010101" pitchFamily="66" charset="0"/>
              </a:rPr>
            </a:br>
            <a:endParaRPr lang="ru-RU" sz="6600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6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E3B85DE-6668-4939-B37F-84289667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0FC1F3-B415-46BD-8983-1D572CC6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678"/>
            <a:ext cx="10515600" cy="115932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Главная задача:</a:t>
            </a:r>
            <a:br>
              <a:rPr lang="ru-RU" sz="36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Сохранение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укрепление здоровья детей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94138F-80E2-4425-93C6-1BC38CB39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1789042"/>
            <a:ext cx="11171583" cy="4032094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111111"/>
                </a:solidFill>
                <a:latin typeface="Times New Roman"/>
                <a:ea typeface="Times New Roman"/>
              </a:rPr>
              <a:t>нормативно-правовые документы: </a:t>
            </a: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/>
                <a:ea typeface="Times New Roman"/>
              </a:rPr>
              <a:t>З</a:t>
            </a:r>
            <a:r>
              <a:rPr lang="ru-RU" dirty="0" smtClean="0">
                <a:solidFill>
                  <a:srgbClr val="111111"/>
                </a:solidFill>
                <a:latin typeface="Times New Roman"/>
                <a:ea typeface="Times New Roman"/>
              </a:rPr>
              <a:t>акон РФ </a:t>
            </a:r>
            <a:r>
              <a:rPr lang="ru-RU" dirty="0">
                <a:solidFill>
                  <a:srgbClr val="111111"/>
                </a:solidFill>
                <a:latin typeface="Times New Roman"/>
                <a:ea typeface="Times New Roman"/>
              </a:rPr>
              <a:t>«Об образовании (ст. 51, </a:t>
            </a:r>
            <a:r>
              <a:rPr lang="ru-RU" i="1" dirty="0">
                <a:solidFill>
                  <a:srgbClr val="111111"/>
                </a:solidFill>
                <a:latin typeface="Times New Roman"/>
                <a:ea typeface="Times New Roman"/>
              </a:rPr>
              <a:t>«О санитарно-эпидемиологическом благополучии населения»</a:t>
            </a:r>
            <a:r>
              <a:rPr lang="ru-RU" dirty="0">
                <a:solidFill>
                  <a:srgbClr val="111111"/>
                </a:solidFill>
                <a:latin typeface="Times New Roman"/>
                <a:ea typeface="Times New Roman"/>
              </a:rPr>
              <a:t>, </a:t>
            </a:r>
            <a:endParaRPr lang="ru-RU" dirty="0" smtClean="0">
              <a:solidFill>
                <a:srgbClr val="111111"/>
              </a:solidFill>
              <a:latin typeface="Times New Roman"/>
              <a:ea typeface="Times New Roman"/>
            </a:endParaRP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latin typeface="Times New Roman"/>
                <a:ea typeface="Times New Roman"/>
              </a:rPr>
              <a:t>Федеральный </a:t>
            </a:r>
            <a:r>
              <a:rPr lang="ru-RU" dirty="0">
                <a:solidFill>
                  <a:srgbClr val="111111"/>
                </a:solidFill>
                <a:latin typeface="Times New Roman"/>
                <a:ea typeface="Times New Roman"/>
              </a:rPr>
              <a:t>государственный образовательный стандарт ДО, </a:t>
            </a:r>
            <a:endParaRPr lang="ru-RU" dirty="0" smtClean="0">
              <a:solidFill>
                <a:srgbClr val="111111"/>
              </a:solidFill>
              <a:latin typeface="Times New Roman"/>
              <a:ea typeface="Times New Roman"/>
            </a:endParaRP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Times New Roman"/>
                <a:ea typeface="Times New Roman"/>
              </a:rPr>
              <a:t>У</a:t>
            </a:r>
            <a:r>
              <a:rPr lang="ru-RU" dirty="0" smtClean="0">
                <a:solidFill>
                  <a:srgbClr val="111111"/>
                </a:solidFill>
                <a:latin typeface="Times New Roman"/>
                <a:ea typeface="Times New Roman"/>
              </a:rPr>
              <a:t>казы </a:t>
            </a:r>
            <a:r>
              <a:rPr lang="ru-RU" dirty="0">
                <a:solidFill>
                  <a:srgbClr val="111111"/>
                </a:solidFill>
                <a:latin typeface="Times New Roman"/>
                <a:ea typeface="Times New Roman"/>
              </a:rPr>
              <a:t>Президента России «О неотложных мерах по обеспечению здоровья населения Российской Федерации», «Об утверждении основных направлений государственной социальной политики по улучшению положения детей в Российской </a:t>
            </a:r>
            <a:r>
              <a:rPr lang="ru-RU" dirty="0" smtClean="0">
                <a:solidFill>
                  <a:srgbClr val="111111"/>
                </a:solidFill>
                <a:latin typeface="Times New Roman"/>
                <a:ea typeface="Times New Roman"/>
              </a:rPr>
              <a:t>Федерации»</a:t>
            </a: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Концепция </a:t>
            </a:r>
            <a:r>
              <a:rPr lang="ru-RU" kern="15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преподавания учебного предмета «Физическая культура» в образовательных организациях Российской Федерации, реализующих основные общеобразовательные </a:t>
            </a:r>
            <a:r>
              <a:rPr lang="ru-RU" kern="15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программы</a:t>
            </a: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др.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54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8C5889A-DAB5-4546-94B0-A2F17CE83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6"/>
            <a:ext cx="12192000" cy="686445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0F30F5-9FB0-4F5F-A37D-D1FC358E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219468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Monotype Corsiva" panose="03010101010201010101" pitchFamily="66" charset="0"/>
              </a:rPr>
              <a:t>Мотивация</a:t>
            </a:r>
            <a:r>
              <a:rPr lang="ru-RU" sz="2800" dirty="0">
                <a:latin typeface="Monotype Corsiva" panose="03010101010201010101" pitchFamily="66" charset="0"/>
              </a:rPr>
              <a:t> - это совокупность внутренних и внешних движущих сил, которые побуждают человека к деятельности, придают этой деятельности направленность, ориентированную на достижение цели.</a:t>
            </a:r>
            <a:br>
              <a:rPr lang="ru-RU" sz="2800" dirty="0">
                <a:latin typeface="Monotype Corsiva" panose="03010101010201010101" pitchFamily="66" charset="0"/>
              </a:rPr>
            </a:br>
            <a:r>
              <a:rPr lang="ru-RU" sz="2800" b="1" dirty="0">
                <a:latin typeface="Monotype Corsiva" panose="03010101010201010101" pitchFamily="66" charset="0"/>
              </a:rPr>
              <a:t>Цель мотивации</a:t>
            </a:r>
            <a:r>
              <a:rPr lang="ru-RU" sz="2800" dirty="0">
                <a:latin typeface="Monotype Corsiva" panose="03010101010201010101" pitchFamily="66" charset="0"/>
              </a:rPr>
              <a:t> - заинтересовать ребенка, поставить перед ним какую-то проблему и побудить решить ее.</a:t>
            </a:r>
            <a:br>
              <a:rPr lang="ru-RU" sz="2800" dirty="0">
                <a:latin typeface="Monotype Corsiva" panose="03010101010201010101" pitchFamily="66" charset="0"/>
              </a:rPr>
            </a:b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B24356-FB6C-4907-80B8-54F2827AB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3929"/>
            <a:ext cx="10515600" cy="39358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u="sng" dirty="0">
                <a:solidFill>
                  <a:srgbClr val="7030A0"/>
                </a:solidFill>
                <a:latin typeface="Monotype Corsiva" panose="03010101010201010101" pitchFamily="66" charset="0"/>
              </a:rPr>
              <a:t>Виды мотивации</a:t>
            </a:r>
          </a:p>
          <a:p>
            <a:pPr marL="0" indent="0" algn="ctr">
              <a:buNone/>
            </a:pPr>
            <a:endParaRPr lang="ru-RU" sz="3600" dirty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600" dirty="0">
                <a:latin typeface="Monotype Corsiva" panose="03010101010201010101" pitchFamily="66" charset="0"/>
              </a:rPr>
              <a:t>              </a:t>
            </a:r>
          </a:p>
          <a:p>
            <a:pPr marL="0" indent="0">
              <a:buNone/>
            </a:pPr>
            <a:r>
              <a:rPr lang="ru-RU" sz="3200" dirty="0">
                <a:latin typeface="Monotype Corsiva" panose="03010101010201010101" pitchFamily="66" charset="0"/>
              </a:rPr>
              <a:t>                              </a:t>
            </a:r>
            <a:r>
              <a:rPr lang="ru-RU" sz="3200" dirty="0">
                <a:solidFill>
                  <a:srgbClr val="FF0000"/>
                </a:solidFill>
                <a:latin typeface="Monotype Corsiva" panose="03010101010201010101" pitchFamily="66" charset="0"/>
              </a:rPr>
              <a:t>внутренняя</a:t>
            </a:r>
            <a:r>
              <a:rPr lang="ru-RU" sz="3200" dirty="0">
                <a:latin typeface="Monotype Corsiva" panose="03010101010201010101" pitchFamily="66" charset="0"/>
              </a:rPr>
              <a:t>                 </a:t>
            </a:r>
            <a:r>
              <a:rPr lang="ru-RU" sz="3200" dirty="0">
                <a:solidFill>
                  <a:srgbClr val="FF0000"/>
                </a:solidFill>
                <a:latin typeface="Monotype Corsiva" panose="03010101010201010101" pitchFamily="66" charset="0"/>
              </a:rPr>
              <a:t>внешняя</a:t>
            </a:r>
          </a:p>
          <a:p>
            <a:pPr marL="0" indent="0">
              <a:buNone/>
            </a:pPr>
            <a:endParaRPr lang="ru-RU" sz="3600" dirty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600" dirty="0">
                <a:latin typeface="Monotype Corsiva" panose="03010101010201010101" pitchFamily="66" charset="0"/>
              </a:rPr>
              <a:t>         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положительная</a:t>
            </a:r>
            <a:r>
              <a:rPr lang="ru-RU" dirty="0">
                <a:latin typeface="Monotype Corsiva" panose="03010101010201010101" pitchFamily="66" charset="0"/>
              </a:rPr>
              <a:t>    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отрицательная</a:t>
            </a:r>
          </a:p>
          <a:p>
            <a:pPr marL="0" indent="0">
              <a:buNone/>
            </a:pP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="" xmlns:a16="http://schemas.microsoft.com/office/drawing/2014/main" id="{FAFBA0C0-913F-4D98-9BDD-B829E923C81F}"/>
              </a:ext>
            </a:extLst>
          </p:cNvPr>
          <p:cNvSpPr/>
          <p:nvPr/>
        </p:nvSpPr>
        <p:spPr>
          <a:xfrm rot="7892642">
            <a:off x="4479882" y="36486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EAA8F322-91CA-425B-83D4-648BAC8430F0}"/>
              </a:ext>
            </a:extLst>
          </p:cNvPr>
          <p:cNvSpPr/>
          <p:nvPr/>
        </p:nvSpPr>
        <p:spPr>
          <a:xfrm rot="3636442">
            <a:off x="6679133" y="36669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: вниз 5">
            <a:extLst>
              <a:ext uri="{FF2B5EF4-FFF2-40B4-BE49-F238E27FC236}">
                <a16:creationId xmlns="" xmlns:a16="http://schemas.microsoft.com/office/drawing/2014/main" id="{355B122B-9BE0-443D-9A0B-A125A84B19D0}"/>
              </a:ext>
            </a:extLst>
          </p:cNvPr>
          <p:cNvSpPr/>
          <p:nvPr/>
        </p:nvSpPr>
        <p:spPr>
          <a:xfrm rot="3023897">
            <a:off x="3624815" y="5061060"/>
            <a:ext cx="378614" cy="703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2EA224C4-2CEB-4CD6-A808-1B50C7C466BA}"/>
              </a:ext>
            </a:extLst>
          </p:cNvPr>
          <p:cNvSpPr/>
          <p:nvPr/>
        </p:nvSpPr>
        <p:spPr>
          <a:xfrm rot="19197344">
            <a:off x="4645315" y="5101409"/>
            <a:ext cx="378614" cy="703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35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1EF4A95-0E95-4366-9895-026D0E539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52BE45-2656-45F1-9DE3-10E9ECD6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6771"/>
          </a:xfrm>
        </p:spPr>
        <p:txBody>
          <a:bodyPr>
            <a:noAutofit/>
          </a:bodyPr>
          <a:lstStyle/>
          <a:p>
            <a:r>
              <a:rPr lang="ru-RU" sz="2800" b="1" i="1" dirty="0">
                <a:latin typeface="Monotype Corsiva" panose="03010101010201010101" pitchFamily="66" charset="0"/>
              </a:rPr>
              <a:t>Метод –</a:t>
            </a:r>
            <a:r>
              <a:rPr lang="ru-RU" sz="2800" dirty="0">
                <a:latin typeface="Monotype Corsiva" panose="03010101010201010101" pitchFamily="66" charset="0"/>
              </a:rPr>
              <a:t> (от лат. «Способ достижения цели») – система действий педагога в процессе обучения движениям, в зависимости от содержания учебного процесса, конкретных задач и условий обучения </a:t>
            </a:r>
            <a:br>
              <a:rPr lang="ru-RU" sz="2800" dirty="0">
                <a:latin typeface="Monotype Corsiva" panose="03010101010201010101" pitchFamily="66" charset="0"/>
              </a:rPr>
            </a:br>
            <a:endParaRPr lang="ru-RU" sz="28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296213-7FDF-4077-8D09-6C838CA2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u="sng" dirty="0">
                <a:solidFill>
                  <a:srgbClr val="7030A0"/>
                </a:solidFill>
                <a:latin typeface="Monotype Corsiva" panose="03010101010201010101" pitchFamily="66" charset="0"/>
              </a:rPr>
              <a:t>Метод</a:t>
            </a:r>
          </a:p>
          <a:p>
            <a:pPr marL="0" indent="0" algn="ctr">
              <a:buNone/>
            </a:pPr>
            <a:endParaRPr lang="ru-RU" sz="3600" dirty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endParaRPr lang="ru-RU" sz="3600" dirty="0"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sz="3600" dirty="0">
                <a:latin typeface="Monotype Corsiva" panose="03010101010201010101" pitchFamily="66" charset="0"/>
              </a:rPr>
              <a:t>        </a:t>
            </a:r>
            <a:r>
              <a:rPr lang="ru-RU" sz="3600" b="1" u="sng" dirty="0">
                <a:solidFill>
                  <a:srgbClr val="FF0000"/>
                </a:solidFill>
                <a:latin typeface="Monotype Corsiva" panose="03010101010201010101" pitchFamily="66" charset="0"/>
              </a:rPr>
              <a:t>Словесный </a:t>
            </a:r>
            <a:r>
              <a:rPr lang="ru-RU" sz="3600" dirty="0">
                <a:solidFill>
                  <a:srgbClr val="FF0000"/>
                </a:solidFill>
                <a:latin typeface="Monotype Corsiva" panose="03010101010201010101" pitchFamily="66" charset="0"/>
              </a:rPr>
              <a:t>   </a:t>
            </a:r>
            <a:r>
              <a:rPr lang="ru-RU" sz="3600" dirty="0">
                <a:latin typeface="Monotype Corsiva" panose="03010101010201010101" pitchFamily="66" charset="0"/>
              </a:rPr>
              <a:t>                   </a:t>
            </a:r>
            <a:r>
              <a:rPr lang="ru-RU" sz="3600" b="1" u="sng" dirty="0">
                <a:solidFill>
                  <a:schemeClr val="accent1"/>
                </a:solidFill>
                <a:latin typeface="Monotype Corsiva" panose="03010101010201010101" pitchFamily="66" charset="0"/>
              </a:rPr>
              <a:t>Наглядный </a:t>
            </a:r>
            <a:r>
              <a:rPr lang="ru-RU" sz="3600" dirty="0">
                <a:solidFill>
                  <a:schemeClr val="accent1"/>
                </a:solidFill>
                <a:latin typeface="Monotype Corsiva" panose="03010101010201010101" pitchFamily="66" charset="0"/>
              </a:rPr>
              <a:t>  </a:t>
            </a:r>
            <a:r>
              <a:rPr lang="ru-RU" sz="3600" dirty="0">
                <a:latin typeface="Monotype Corsiva" panose="03010101010201010101" pitchFamily="66" charset="0"/>
              </a:rPr>
              <a:t>                      </a:t>
            </a:r>
            <a:r>
              <a:rPr lang="ru-RU" sz="3600" b="1" u="sng" dirty="0">
                <a:solidFill>
                  <a:schemeClr val="accent6"/>
                </a:solidFill>
                <a:latin typeface="Monotype Corsiva" panose="03010101010201010101" pitchFamily="66" charset="0"/>
              </a:rPr>
              <a:t>Практический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1.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объяснение</a:t>
            </a:r>
            <a:r>
              <a:rPr lang="ru-RU" dirty="0"/>
              <a:t>                   </a:t>
            </a:r>
            <a:r>
              <a:rPr lang="ru-RU" dirty="0">
                <a:solidFill>
                  <a:schemeClr val="accent1"/>
                </a:solidFill>
              </a:rPr>
              <a:t>1.  наглядно-зрительный прием        </a:t>
            </a:r>
            <a:r>
              <a:rPr lang="ru-RU" dirty="0">
                <a:solidFill>
                  <a:schemeClr val="accent6"/>
                </a:solidFill>
              </a:rPr>
              <a:t>1. повторение упражнений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2. пояснение</a:t>
            </a:r>
            <a:r>
              <a:rPr lang="ru-RU" dirty="0"/>
              <a:t>                      </a:t>
            </a:r>
            <a:r>
              <a:rPr lang="ru-RU" dirty="0">
                <a:solidFill>
                  <a:schemeClr val="accent1"/>
                </a:solidFill>
              </a:rPr>
              <a:t>2. наглядно-слуховой прием               </a:t>
            </a:r>
            <a:r>
              <a:rPr lang="ru-RU" dirty="0">
                <a:solidFill>
                  <a:schemeClr val="accent6"/>
                </a:solidFill>
              </a:rPr>
              <a:t>с изменениями и без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3. указания</a:t>
            </a:r>
            <a:r>
              <a:rPr lang="ru-RU" dirty="0"/>
              <a:t>                         </a:t>
            </a:r>
            <a:r>
              <a:rPr lang="ru-RU" dirty="0">
                <a:solidFill>
                  <a:schemeClr val="accent1"/>
                </a:solidFill>
              </a:rPr>
              <a:t>3. тактильно-мышечный прием         </a:t>
            </a:r>
            <a:r>
              <a:rPr lang="ru-RU" dirty="0">
                <a:solidFill>
                  <a:schemeClr val="accent6"/>
                </a:solidFill>
              </a:rPr>
              <a:t>2. повторение упражнений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4. подача команд                                                                                   </a:t>
            </a:r>
            <a:r>
              <a:rPr lang="ru-RU" dirty="0">
                <a:solidFill>
                  <a:schemeClr val="accent6"/>
                </a:solidFill>
              </a:rPr>
              <a:t>в игровой форме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5. вопросы к детям                                                                                </a:t>
            </a:r>
            <a:r>
              <a:rPr lang="ru-RU" dirty="0">
                <a:solidFill>
                  <a:schemeClr val="accent6"/>
                </a:solidFill>
              </a:rPr>
              <a:t>3. повторение упражнений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6. образный рассказ                                                                             </a:t>
            </a:r>
            <a:r>
              <a:rPr lang="ru-RU" dirty="0">
                <a:solidFill>
                  <a:schemeClr val="accent6"/>
                </a:solidFill>
              </a:rPr>
              <a:t> в соревновательной форме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7. беседа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8. словесная инструкция</a:t>
            </a:r>
          </a:p>
          <a:p>
            <a:pPr marL="0" indent="0">
              <a:buNone/>
            </a:pP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4" name="Стрелка: вниз 3">
            <a:extLst>
              <a:ext uri="{FF2B5EF4-FFF2-40B4-BE49-F238E27FC236}">
                <a16:creationId xmlns="" xmlns:a16="http://schemas.microsoft.com/office/drawing/2014/main" id="{5D9D05D9-AAB4-4713-AC56-D57B24EFEF6D}"/>
              </a:ext>
            </a:extLst>
          </p:cNvPr>
          <p:cNvSpPr/>
          <p:nvPr/>
        </p:nvSpPr>
        <p:spPr>
          <a:xfrm rot="2680821">
            <a:off x="2709462" y="2193461"/>
            <a:ext cx="230854" cy="74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="" xmlns:a16="http://schemas.microsoft.com/office/drawing/2014/main" id="{BE380B7B-07ED-4870-8E5C-8C056DDF4A8F}"/>
              </a:ext>
            </a:extLst>
          </p:cNvPr>
          <p:cNvSpPr/>
          <p:nvPr/>
        </p:nvSpPr>
        <p:spPr>
          <a:xfrm>
            <a:off x="5081280" y="2330920"/>
            <a:ext cx="219589" cy="74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: вниз 5">
            <a:extLst>
              <a:ext uri="{FF2B5EF4-FFF2-40B4-BE49-F238E27FC236}">
                <a16:creationId xmlns="" xmlns:a16="http://schemas.microsoft.com/office/drawing/2014/main" id="{AB55ADED-A9B9-4D4B-8C92-DA2655CF65CE}"/>
              </a:ext>
            </a:extLst>
          </p:cNvPr>
          <p:cNvSpPr/>
          <p:nvPr/>
        </p:nvSpPr>
        <p:spPr>
          <a:xfrm rot="18530236">
            <a:off x="7302324" y="2330919"/>
            <a:ext cx="219589" cy="74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2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E3B85DE-6668-4939-B37F-842896676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0FC1F3-B415-46BD-8983-1D572CC6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0023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Monotype Corsiva" panose="03010101010201010101" pitchFamily="66" charset="0"/>
              </a:rPr>
              <a:t>Прием</a:t>
            </a:r>
            <a:r>
              <a:rPr lang="ru-RU" sz="3600" dirty="0">
                <a:latin typeface="Monotype Corsiva" panose="03010101010201010101" pitchFamily="66" charset="0"/>
              </a:rPr>
              <a:t> - часть метода, его деталь, дополняющая и конкретизирующая метод.</a:t>
            </a:r>
            <a:br>
              <a:rPr lang="ru-RU" sz="3600" dirty="0">
                <a:latin typeface="Monotype Corsiva" panose="03010101010201010101" pitchFamily="66" charset="0"/>
              </a:rPr>
            </a:b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94138F-80E2-4425-93C6-1BC38CB39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1789042"/>
            <a:ext cx="11171583" cy="4890053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Наглядно- зрительные приемы:             </a:t>
            </a:r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Наглядно-слуховые приемы:       </a:t>
            </a:r>
            <a: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</a:rPr>
              <a:t>Тактильно-мышечные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- показ физических упражнений              </a:t>
            </a:r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- музыка                                                        </a:t>
            </a:r>
            <a: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</a:rPr>
              <a:t>приемы: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- использование наглядных пособий        </a:t>
            </a:r>
            <a:r>
              <a:rPr lang="ru-RU" sz="2400" dirty="0">
                <a:solidFill>
                  <a:srgbClr val="0070C0"/>
                </a:solidFill>
                <a:latin typeface="Monotype Corsiva" panose="03010101010201010101" pitchFamily="66" charset="0"/>
              </a:rPr>
              <a:t>- песни                                             </a:t>
            </a:r>
            <a: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</a:rPr>
              <a:t>- непосредственная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- имитация (подражание)                                                                                    </a:t>
            </a:r>
            <a:r>
              <a:rPr lang="ru-RU" sz="2400" dirty="0">
                <a:solidFill>
                  <a:srgbClr val="7030A0"/>
                </a:solidFill>
                <a:latin typeface="Monotype Corsiva" panose="03010101010201010101" pitchFamily="66" charset="0"/>
              </a:rPr>
              <a:t>помощь воспитателя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- зрительное ориентиры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96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  <a:latin typeface="Monotype Corsiva" panose="03010101010201010101" pitchFamily="66" charset="0"/>
              </a:rPr>
              <a:t>Приемы мотивации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53538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1. </a:t>
            </a:r>
            <a:r>
              <a:rPr lang="ru-RU" u="sng" dirty="0">
                <a:solidFill>
                  <a:srgbClr val="C00000"/>
                </a:solidFill>
              </a:rPr>
              <a:t>«Как взрослые» </a:t>
            </a:r>
            <a:r>
              <a:rPr lang="ru-RU" dirty="0">
                <a:solidFill>
                  <a:srgbClr val="C00000"/>
                </a:solidFill>
              </a:rPr>
              <a:t>Побуждение к деятельности: будем как взрослые что-то выполнять (например, приседать) Цель приема: формировать самостоятельность. Алгоритм применения приема: Развитие стремления действовать как взрослые. Например: «Ты ведь большой, а большие приседают правильно, не балуются»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u="sng" dirty="0">
                <a:solidFill>
                  <a:srgbClr val="002060"/>
                </a:solidFill>
              </a:rPr>
              <a:t>«Буду как…» </a:t>
            </a:r>
            <a:r>
              <a:rPr lang="ru-RU" dirty="0">
                <a:solidFill>
                  <a:srgbClr val="002060"/>
                </a:solidFill>
              </a:rPr>
              <a:t>Побуждение к деятельности: предложить представить себя как папа, мама, космонавт. Цель приема: Формирование зарождающихся общественно- ценных мотивов действия. Например: «Солдаты шагают строем друг за другом и высоко тянут колени»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3. </a:t>
            </a:r>
            <a:r>
              <a:rPr lang="ru-RU" u="sng" dirty="0">
                <a:solidFill>
                  <a:srgbClr val="FF0000"/>
                </a:solidFill>
              </a:rPr>
              <a:t>«Помоги мне» </a:t>
            </a:r>
            <a:r>
              <a:rPr lang="ru-RU" dirty="0">
                <a:solidFill>
                  <a:srgbClr val="FF0000"/>
                </a:solidFill>
              </a:rPr>
              <a:t>Побуждение к деятельности: попросить детей собрать инвентарь. Цель приема : формировать интерес к совместным делам, которые можно выполнять вместе со взрослым. Алгоритм применения приема: предложить детям собрать из поролоновых кубиков стенку. </a:t>
            </a:r>
          </a:p>
          <a:p>
            <a:pPr marL="0" indent="0">
              <a:buNone/>
            </a:pPr>
            <a:r>
              <a:rPr lang="ru-RU" dirty="0">
                <a:solidFill>
                  <a:srgbClr val="00B0F0"/>
                </a:solidFill>
              </a:rPr>
              <a:t>4. </a:t>
            </a:r>
            <a:r>
              <a:rPr lang="ru-RU" u="sng" dirty="0">
                <a:solidFill>
                  <a:srgbClr val="00B0F0"/>
                </a:solidFill>
              </a:rPr>
              <a:t>Использование игровых персонажей</a:t>
            </a:r>
            <a:r>
              <a:rPr lang="ru-RU" dirty="0">
                <a:solidFill>
                  <a:srgbClr val="00B0F0"/>
                </a:solidFill>
              </a:rPr>
              <a:t>. Использование игровых персонажей и игровая мотивация взаимосвязаны. Игровые и сказочные персонажи могут «приходить в гости», «знакомиться», «давать задания», «рассказывать увлекательные истории», могут и оценивать результаты труда малышей.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4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31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возраст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5353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воспитателя 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Зрительные ориентиры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4000" u="sng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Слово</a:t>
            </a:r>
            <a:r>
              <a:rPr lang="ru-RU" sz="4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применяется главным образом для создания у детей положительного отношения к выполнению упражнений.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19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31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3927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оказ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имитации, зрительные, звуковые ориентиры. 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B050"/>
                </a:solidFill>
                <a:latin typeface="Times New Roman"/>
                <a:ea typeface="Times New Roman"/>
              </a:rPr>
              <a:t>Словесные </a:t>
            </a:r>
            <a:r>
              <a:rPr lang="ru-RU" sz="4000" b="1" dirty="0">
                <a:solidFill>
                  <a:srgbClr val="00B050"/>
                </a:solidFill>
                <a:latin typeface="Times New Roman"/>
                <a:ea typeface="Times New Roman"/>
              </a:rPr>
              <a:t>приемы</a:t>
            </a:r>
            <a:r>
              <a:rPr lang="ru-RU" sz="4000" dirty="0">
                <a:solidFill>
                  <a:srgbClr val="00B050"/>
                </a:solidFill>
                <a:latin typeface="Times New Roman"/>
                <a:ea typeface="Times New Roman"/>
              </a:rPr>
              <a:t> сочетаются с показом и помогают уточнить технику упражнений.</a:t>
            </a:r>
            <a:endParaRPr lang="ru-RU" sz="3600" dirty="0">
              <a:solidFill>
                <a:srgbClr val="00B05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31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7606C2F-0C24-48A2-B9BE-2B6B5C24C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57"/>
            <a:ext cx="12192000" cy="68457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749349-313F-4B13-91BF-30F646ACD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831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и старший возраст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22E310-C3E4-4407-9189-7DD2D27E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498994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>
                <a:solidFill>
                  <a:srgbClr val="FF0000"/>
                </a:solidFill>
                <a:latin typeface="Times New Roman"/>
                <a:ea typeface="Times New Roman"/>
              </a:rPr>
              <a:t>(объяснения, команды и др.)</a:t>
            </a:r>
            <a:r>
              <a:rPr lang="ru-RU" sz="4000" dirty="0">
                <a:solidFill>
                  <a:srgbClr val="FF0000"/>
                </a:solidFill>
                <a:latin typeface="Times New Roman"/>
                <a:ea typeface="Times New Roman"/>
              </a:rPr>
              <a:t> без сопровождения показом, используются более сложные наглядные пособия (фотография, рисунки, </a:t>
            </a:r>
            <a:r>
              <a:rPr lang="ru-RU" sz="4000" dirty="0" err="1">
                <a:solidFill>
                  <a:srgbClr val="FF0000"/>
                </a:solidFill>
                <a:latin typeface="Times New Roman"/>
                <a:ea typeface="Times New Roman"/>
              </a:rPr>
              <a:t>кинограммы</a:t>
            </a:r>
            <a:r>
              <a:rPr lang="ru-RU" sz="4000" dirty="0">
                <a:solidFill>
                  <a:srgbClr val="FF0000"/>
                </a:solidFill>
                <a:latin typeface="Times New Roman"/>
                <a:ea typeface="Times New Roman"/>
              </a:rPr>
              <a:t>, использование ИКТ., чаще упражнения выполняются в соревновательной форме.</a:t>
            </a:r>
            <a:endParaRPr lang="ru-RU" sz="3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105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696</Words>
  <Application>Microsoft Office PowerPoint</Application>
  <PresentationFormat>Произвольный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Главная задача: Сохранение и укрепление здоровья детей</vt:lpstr>
      <vt:lpstr>Мотивация - это совокупность внутренних и внешних движущих сил, которые побуждают человека к деятельности, придают этой деятельности направленность, ориентированную на достижение цели. Цель мотивации - заинтересовать ребенка, поставить перед ним какую-то проблему и побудить решить ее. </vt:lpstr>
      <vt:lpstr>Метод – (от лат. «Способ достижения цели») – система действий педагога в процессе обучения движениям, в зависимости от содержания учебного процесса, конкретных задач и условий обучения  </vt:lpstr>
      <vt:lpstr>Прием - часть метода, его деталь, дополняющая и конкретизирующая метод. </vt:lpstr>
      <vt:lpstr>Приемы мотивации</vt:lpstr>
      <vt:lpstr>Ранний возраст</vt:lpstr>
      <vt:lpstr>Младший возраст</vt:lpstr>
      <vt:lpstr>Средний и старший возраст</vt:lpstr>
      <vt:lpstr>Интегрированная НОД </vt:lpstr>
      <vt:lpstr>Диагностика уровня познавательной активности детей на  занятиях физической культурой </vt:lpstr>
      <vt:lpstr>Диагностика уровня познавательной активности детей на  занятиях физической культурой </vt:lpstr>
      <vt:lpstr>Диагностика уровня физической и познавательной активности детей на  занятиях физической культурой </vt:lpstr>
      <vt:lpstr>Диагностика уровня познавательной активности детей на  занятиях физической культурой </vt:lpstr>
      <vt:lpstr>Лучшая мотивация – семья!</vt:lpstr>
      <vt:lpstr>Презентация PowerPoint</vt:lpstr>
      <vt:lpstr>Зажжем искру любви к  физкультуре и спорту в каждом ребенке!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Варвара</dc:creator>
  <cp:lastModifiedBy>Пользователь</cp:lastModifiedBy>
  <cp:revision>21</cp:revision>
  <dcterms:created xsi:type="dcterms:W3CDTF">2019-09-15T14:58:48Z</dcterms:created>
  <dcterms:modified xsi:type="dcterms:W3CDTF">2020-12-11T09:00:50Z</dcterms:modified>
</cp:coreProperties>
</file>