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83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 custLinFactNeighborX="-868" custLinFactNeighborY="-6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A1005-0AED-4465-8969-582954D1EE68}" type="presOf" srcId="{C3404A39-4C89-4197-B2F6-F2FC912339D8}" destId="{45CFF9DE-50E9-494A-9527-E172E9EA87C7}" srcOrd="0" destOrd="0" presId="urn:microsoft.com/office/officeart/2005/8/layout/vList2"/>
    <dgm:cxn modelId="{5C30BB93-B31A-42BC-BA00-87605997AD1C}" type="presOf" srcId="{5CB6E894-3CFF-4C66-AAAB-F5351ED59987}" destId="{905765B8-07BD-4E72-AA1F-AF51D5040DF2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9FBF0A71-F01B-49D7-9DE7-3F1C85D73BF9}" type="presOf" srcId="{D2270F81-58DC-49E8-8A66-35A9C33228E1}" destId="{0A6A6963-B32E-40B7-A635-38314618755E}" srcOrd="0" destOrd="0" presId="urn:microsoft.com/office/officeart/2005/8/layout/vList2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0DDF5717-087F-448C-A94F-0642D584C5FF}" type="presOf" srcId="{5BE07E89-CFC0-446D-AD29-8762F0CF37B3}" destId="{65F234E9-32B2-4603-9345-EAC2CCC68311}" srcOrd="0" destOrd="0" presId="urn:microsoft.com/office/officeart/2005/8/layout/vList2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5B817EC7-F5E8-4C8C-B10F-158D513026F8}" type="presOf" srcId="{3E1BCB2E-9F85-4CC8-8661-E2ADE1D20A37}" destId="{546A7023-3E8D-40DC-A7B9-262E596755EF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8D7EE026-958F-4295-AE69-86941C52780B}" type="presOf" srcId="{0B159792-9AA1-4E0B-BCFC-6D33ED49FC47}" destId="{AD4D2CAE-C594-460C-B406-DBF4B8203B80}" srcOrd="0" destOrd="0" presId="urn:microsoft.com/office/officeart/2005/8/layout/vList2"/>
    <dgm:cxn modelId="{FA8D1921-7D0E-4AE5-831A-BDB87FD5AE14}" type="presParOf" srcId="{AD4D2CAE-C594-460C-B406-DBF4B8203B80}" destId="{65F234E9-32B2-4603-9345-EAC2CCC68311}" srcOrd="0" destOrd="0" presId="urn:microsoft.com/office/officeart/2005/8/layout/vList2"/>
    <dgm:cxn modelId="{E20DB2F6-5B1A-407C-A50B-6F91DBBE4280}" type="presParOf" srcId="{AD4D2CAE-C594-460C-B406-DBF4B8203B80}" destId="{4740D06E-C045-46D3-A5EA-6B2A737D8416}" srcOrd="1" destOrd="0" presId="urn:microsoft.com/office/officeart/2005/8/layout/vList2"/>
    <dgm:cxn modelId="{6CD76FD4-9F4D-4827-8A2A-E2A086E240B7}" type="presParOf" srcId="{AD4D2CAE-C594-460C-B406-DBF4B8203B80}" destId="{45CFF9DE-50E9-494A-9527-E172E9EA87C7}" srcOrd="2" destOrd="0" presId="urn:microsoft.com/office/officeart/2005/8/layout/vList2"/>
    <dgm:cxn modelId="{153C58DE-D056-4912-B845-9584EA6EABBA}" type="presParOf" srcId="{AD4D2CAE-C594-460C-B406-DBF4B8203B80}" destId="{2D315143-DD6F-4D9D-A359-78F2CD7BDAA1}" srcOrd="3" destOrd="0" presId="urn:microsoft.com/office/officeart/2005/8/layout/vList2"/>
    <dgm:cxn modelId="{9D5EB94C-841E-4198-9C41-169729A58F88}" type="presParOf" srcId="{AD4D2CAE-C594-460C-B406-DBF4B8203B80}" destId="{0A6A6963-B32E-40B7-A635-38314618755E}" srcOrd="4" destOrd="0" presId="urn:microsoft.com/office/officeart/2005/8/layout/vList2"/>
    <dgm:cxn modelId="{04DF90DF-A41E-4C53-9A7F-05178BE43B11}" type="presParOf" srcId="{AD4D2CAE-C594-460C-B406-DBF4B8203B80}" destId="{62C1FD8C-9ED7-4F40-AA4F-D092561D6D4F}" srcOrd="5" destOrd="0" presId="urn:microsoft.com/office/officeart/2005/8/layout/vList2"/>
    <dgm:cxn modelId="{BA18B26F-139E-4AC2-8B4B-51C1B485188E}" type="presParOf" srcId="{AD4D2CAE-C594-460C-B406-DBF4B8203B80}" destId="{546A7023-3E8D-40DC-A7B9-262E596755EF}" srcOrd="6" destOrd="0" presId="urn:microsoft.com/office/officeart/2005/8/layout/vList2"/>
    <dgm:cxn modelId="{6CE6DFA2-0A84-4F8F-B807-34F92679BD71}" type="presParOf" srcId="{AD4D2CAE-C594-460C-B406-DBF4B8203B80}" destId="{E926968C-45B5-434C-8E6E-FE7D4908D8C1}" srcOrd="7" destOrd="0" presId="urn:microsoft.com/office/officeart/2005/8/layout/vList2"/>
    <dgm:cxn modelId="{6BC9D126-F1FA-422E-8D34-AE9E920544FE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Манипулирование с предметами и познавательно-исследовательские действия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400" b="1" dirty="0" smtClean="0">
              <a:latin typeface="Calibri" pitchFamily="34" charset="0"/>
            </a:rPr>
            <a:t>Двигательная активность</a:t>
          </a:r>
          <a:br>
            <a:rPr lang="ru-RU" sz="1400" b="1" dirty="0" smtClean="0">
              <a:latin typeface="Calibri" pitchFamily="34" charset="0"/>
            </a:rPr>
          </a:br>
          <a:r>
            <a:rPr lang="ru-RU" sz="1400" b="1" dirty="0" smtClean="0">
              <a:latin typeface="Calibri" pitchFamily="34" charset="0"/>
            </a:rPr>
            <a:t>и тактильно-двигательные </a:t>
          </a:r>
          <a:r>
            <a:rPr lang="ru-RU" sz="1600" b="1" dirty="0" smtClean="0">
              <a:latin typeface="Calibri" pitchFamily="34" charset="0"/>
            </a:rPr>
            <a:t>игры</a:t>
          </a:r>
          <a:endParaRPr lang="ru-RU" sz="16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600" b="1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Экспериментирование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6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Игровая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Музыкальная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Изобразительная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Двигательная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Трудовая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Познавательно-исследовательская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Коммуникативная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Конструктивная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ct val="3500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 custLinFactNeighborY="6775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X="256836" custScaleY="115703" custLinFactNeighborX="-5810" custLinFactNeighborY="-8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 custScaleX="142637" custScaleY="78524" custLinFactNeighborX="-22383" custLinFactNeighborY="-15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X="363654" custScaleY="131921" custLinFactNeighborX="-2904" custLinFactNeighborY="-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 custScaleX="145511" custScaleY="81032" custLinFactNeighborX="-7579" custLinFactNeighborY="-64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X="194486" custScaleY="103796" custLinFactNeighborX="10213" custLinFactNeighborY="-4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 custScaleX="177868" custScaleY="75295" custLinFactNeighborX="584" custLinFactNeighborY="-152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AC0DF59-3158-4A4E-9B32-2AEC7BB8D6BE}" type="presOf" srcId="{69B1BC6A-F50F-4596-A661-7DE32EA524F5}" destId="{9F34CAC0-CB82-4436-B173-B3BD25665D1E}" srcOrd="0" destOrd="0" presId="urn:microsoft.com/office/officeart/2005/8/layout/pList2#1"/>
    <dgm:cxn modelId="{5A57D7CD-FC91-4CD6-A530-6A886A9C69B5}" type="presOf" srcId="{C9399749-B234-4069-A7FE-CC053B8C9ED6}" destId="{C09E37DD-4998-4BF3-9F17-687C889A11A7}" srcOrd="0" destOrd="0" presId="urn:microsoft.com/office/officeart/2005/8/layout/pList2#1"/>
    <dgm:cxn modelId="{0956F842-EF2D-428A-89AB-C279A684E70D}" type="presOf" srcId="{EF982042-F9C1-4420-8922-52FBEBB1CC4F}" destId="{1A894428-79CB-423C-BB4D-30A6C3E77BCE}" srcOrd="0" destOrd="0" presId="urn:microsoft.com/office/officeart/2005/8/layout/pList2#1"/>
    <dgm:cxn modelId="{D0435CB0-8039-4F77-B982-3C6098387DCC}" type="presOf" srcId="{ECDC85AF-D658-49FC-8B8E-06D18E2F1D98}" destId="{89F6B771-BEB7-44A4-91AC-1CA6C263E81C}" srcOrd="0" destOrd="0" presId="urn:microsoft.com/office/officeart/2005/8/layout/pList2#1"/>
    <dgm:cxn modelId="{ADA0821F-31EB-4CE1-81DA-F75A22FE03F9}" type="presOf" srcId="{13590FA9-3C21-430F-A47F-FA3515446FDA}" destId="{53CACEE0-B064-43EB-8E81-970FAD226FB8}" srcOrd="0" destOrd="0" presId="urn:microsoft.com/office/officeart/2005/8/layout/pList2#1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7021F56E-52B2-4F3C-855C-EE3D14D99672}" type="presOf" srcId="{B4881BDA-8267-4A5F-B39B-D1A063CC77CA}" destId="{51541D23-952B-4D22-B39C-31786E038924}" srcOrd="0" destOrd="0" presId="urn:microsoft.com/office/officeart/2005/8/layout/pList2#1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399607C0-F841-4FD3-BE64-6FAF448CFF67}" type="presParOf" srcId="{53CACEE0-B064-43EB-8E81-970FAD226FB8}" destId="{6F0D62C9-01DA-4299-9B69-6BD49A6D34C0}" srcOrd="0" destOrd="0" presId="urn:microsoft.com/office/officeart/2005/8/layout/pList2#1"/>
    <dgm:cxn modelId="{F885A9F3-8E63-40F0-BBE9-9FCAC7CAAEEF}" type="presParOf" srcId="{53CACEE0-B064-43EB-8E81-970FAD226FB8}" destId="{03E552B4-2937-4039-8FC8-F90CA2518B0C}" srcOrd="1" destOrd="0" presId="urn:microsoft.com/office/officeart/2005/8/layout/pList2#1"/>
    <dgm:cxn modelId="{5661AE3F-A522-4138-8ACA-D1143F9B9F00}" type="presParOf" srcId="{03E552B4-2937-4039-8FC8-F90CA2518B0C}" destId="{4873ECD9-E205-44D0-95F8-9D3DBD495981}" srcOrd="0" destOrd="0" presId="urn:microsoft.com/office/officeart/2005/8/layout/pList2#1"/>
    <dgm:cxn modelId="{614D0B95-E70C-41CE-85A1-D5FAD7949F89}" type="presParOf" srcId="{4873ECD9-E205-44D0-95F8-9D3DBD495981}" destId="{1A894428-79CB-423C-BB4D-30A6C3E77BCE}" srcOrd="0" destOrd="0" presId="urn:microsoft.com/office/officeart/2005/8/layout/pList2#1"/>
    <dgm:cxn modelId="{35679CAA-9C19-4E49-A5FD-AF2B1ADD9C6D}" type="presParOf" srcId="{4873ECD9-E205-44D0-95F8-9D3DBD495981}" destId="{D89F4ADE-628E-4169-B7F9-2A2F81C4F94D}" srcOrd="1" destOrd="0" presId="urn:microsoft.com/office/officeart/2005/8/layout/pList2#1"/>
    <dgm:cxn modelId="{85A1C2DD-7F52-452A-8E68-7ED2FA632DAC}" type="presParOf" srcId="{4873ECD9-E205-44D0-95F8-9D3DBD495981}" destId="{EFF86632-F075-422D-A5F0-BA26FE2CFA75}" srcOrd="2" destOrd="0" presId="urn:microsoft.com/office/officeart/2005/8/layout/pList2#1"/>
    <dgm:cxn modelId="{60DF190A-EBAB-459C-A176-8B90962E4325}" type="presParOf" srcId="{03E552B4-2937-4039-8FC8-F90CA2518B0C}" destId="{C09E37DD-4998-4BF3-9F17-687C889A11A7}" srcOrd="1" destOrd="0" presId="urn:microsoft.com/office/officeart/2005/8/layout/pList2#1"/>
    <dgm:cxn modelId="{AEEED58C-0645-4DD6-9C72-F0D4197ECFD1}" type="presParOf" srcId="{03E552B4-2937-4039-8FC8-F90CA2518B0C}" destId="{CD5BC70F-FA51-4927-A137-C13F60649B8D}" srcOrd="2" destOrd="0" presId="urn:microsoft.com/office/officeart/2005/8/layout/pList2#1"/>
    <dgm:cxn modelId="{57FBE790-7399-47E3-95D7-A2EE63B8EAC1}" type="presParOf" srcId="{CD5BC70F-FA51-4927-A137-C13F60649B8D}" destId="{51541D23-952B-4D22-B39C-31786E038924}" srcOrd="0" destOrd="0" presId="urn:microsoft.com/office/officeart/2005/8/layout/pList2#1"/>
    <dgm:cxn modelId="{A7A6C629-D92C-4061-AE02-6F62ADBB6EC3}" type="presParOf" srcId="{CD5BC70F-FA51-4927-A137-C13F60649B8D}" destId="{52D80836-B2A4-41EB-9E73-1B9F9850BD97}" srcOrd="1" destOrd="0" presId="urn:microsoft.com/office/officeart/2005/8/layout/pList2#1"/>
    <dgm:cxn modelId="{5042048E-3506-4922-AA1E-C36C3DFD0EF9}" type="presParOf" srcId="{CD5BC70F-FA51-4927-A137-C13F60649B8D}" destId="{A9DC371F-F86A-4FCC-A5AC-A91CED73D335}" srcOrd="2" destOrd="0" presId="urn:microsoft.com/office/officeart/2005/8/layout/pList2#1"/>
    <dgm:cxn modelId="{004A83F9-AA1A-4F1F-83EC-201F7BC04F29}" type="presParOf" srcId="{03E552B4-2937-4039-8FC8-F90CA2518B0C}" destId="{89F6B771-BEB7-44A4-91AC-1CA6C263E81C}" srcOrd="3" destOrd="0" presId="urn:microsoft.com/office/officeart/2005/8/layout/pList2#1"/>
    <dgm:cxn modelId="{9A911AD3-6E1F-428C-9DC8-B25D39FE6DF3}" type="presParOf" srcId="{03E552B4-2937-4039-8FC8-F90CA2518B0C}" destId="{17AF7534-704A-48CB-A511-F7F252A9F3A7}" srcOrd="4" destOrd="0" presId="urn:microsoft.com/office/officeart/2005/8/layout/pList2#1"/>
    <dgm:cxn modelId="{2F7474F0-F7F4-4534-BC55-50E4DFA4A2E2}" type="presParOf" srcId="{17AF7534-704A-48CB-A511-F7F252A9F3A7}" destId="{9F34CAC0-CB82-4436-B173-B3BD25665D1E}" srcOrd="0" destOrd="0" presId="urn:microsoft.com/office/officeart/2005/8/layout/pList2#1"/>
    <dgm:cxn modelId="{B1AB8ADA-A972-4DBB-8542-E62A1B6E7810}" type="presParOf" srcId="{17AF7534-704A-48CB-A511-F7F252A9F3A7}" destId="{BE652D41-3125-4E44-8D0D-ACBABE168383}" srcOrd="1" destOrd="0" presId="urn:microsoft.com/office/officeart/2005/8/layout/pList2#1"/>
    <dgm:cxn modelId="{1747FC71-87DB-432E-9FD8-611B608BFD15}" type="presParOf" srcId="{17AF7534-704A-48CB-A511-F7F252A9F3A7}" destId="{AC6D28BA-13B8-447C-BB0C-C95CAFF5253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E416-9115-424F-B739-62F0801CF06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6D82-DC08-4619-A7DB-07914340A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0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8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4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D82-DC08-4619-A7DB-07914340AE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7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1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6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1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458200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государственный образовательный  стандарт  дошкольного образования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101010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Особенности построения образовательного процесса в дошкольных образовательных организациях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429288" cy="553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Речевое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785794"/>
            <a:ext cx="8572496" cy="57864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Владение речью как средством общения и культуры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Обогащение активного словаря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связной, грамматически правильной диалогической и монологической речи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речевого творчества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звуковой и интонационной культуры речи, фонематического слуха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61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00990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Художественно - эстетическое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73542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элементарных представлений о видах искусства</a:t>
            </a:r>
          </a:p>
          <a:p>
            <a:r>
              <a:rPr lang="ru-RU" dirty="0" smtClean="0"/>
              <a:t>Восприятие музыки, художественной литературы, фольклора</a:t>
            </a:r>
            <a:endParaRPr lang="en-US" dirty="0" smtClean="0"/>
          </a:p>
          <a:p>
            <a:pPr>
              <a:buNone/>
            </a:pPr>
            <a:endParaRPr lang="ru-RU" sz="900" dirty="0" smtClean="0"/>
          </a:p>
          <a:p>
            <a:r>
              <a:rPr lang="ru-RU" dirty="0" smtClean="0"/>
              <a:t>Стимулирование сопереживания персонажам художественных произведений</a:t>
            </a:r>
            <a:endParaRPr lang="en-US" dirty="0" smtClean="0"/>
          </a:p>
          <a:p>
            <a:pPr>
              <a:buNone/>
            </a:pPr>
            <a:endParaRPr lang="ru-RU" sz="900" dirty="0" smtClean="0"/>
          </a:p>
          <a:p>
            <a:r>
              <a:rPr lang="ru-RU" dirty="0" smtClean="0"/>
              <a:t>Реализация самостоятельной творческой деятельности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7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929354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Физическое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87830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Приобретение опыта в двигательной деятельности…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Развитие физических качеств…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Правильное выполнение основных движений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Формирование начальных представлений о некоторых видах спорта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Овладение подвижными играми с правилами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двигательной сфере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Становление ценностей здорового образа жизни, овладение  его элементарными нормами и правилами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9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Содержание образовательных областей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зависит от возраста детей и должно реализовываться в определённых видах деятельности. 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357298"/>
          <a:ext cx="900115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2571744"/>
            <a:ext cx="2774112" cy="715089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643182"/>
            <a:ext cx="3429024" cy="408623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643182"/>
            <a:ext cx="2000232" cy="102155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(3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года –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 лет)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48718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 дошкольного образования 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28596" y="2214554"/>
            <a:ext cx="8229600" cy="1584176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достижений ребёнка на этапе завершения уровня ДО</a:t>
            </a:r>
            <a:endParaRPr lang="ru-RU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929066"/>
            <a:ext cx="8229600" cy="1152128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видов Организации, реализующей Программу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28596" y="5214950"/>
            <a:ext cx="8229600" cy="127886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являются основой объективной оценки подготовки детей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501122" cy="4500594"/>
          </a:xfrm>
        </p:spPr>
        <p:txBody>
          <a:bodyPr>
            <a:noAutofit/>
          </a:bodyPr>
          <a:lstStyle/>
          <a:p>
            <a:pPr marL="355600">
              <a:lnSpc>
                <a:spcPct val="150000"/>
              </a:lnSpc>
            </a:pPr>
            <a:r>
              <a:rPr lang="ru-RU" sz="2400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Целевые ориентиры </a:t>
            </a:r>
            <a:r>
              <a:rPr lang="ru-RU" sz="2400" dirty="0" smtClean="0"/>
              <a:t>дошкольного образования - социально-нормативные  возрастные характеристики возможных  достижений ребёнка на этапе завершения уровня дошкольного образования: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в  раннем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возрасте;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на этапе 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завершения дошкольного образования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 К  РЕЗУЛЬТАТАМ  ОСВОЕНИЯ  ПРОГРАММЫ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/>
          </a:bodyPr>
          <a:lstStyle/>
          <a:p>
            <a:r>
              <a:rPr lang="ru-RU" dirty="0" smtClean="0"/>
              <a:t>Компетенция ДОО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1916832"/>
            <a:ext cx="8429684" cy="4298250"/>
            <a:chOff x="0" y="0"/>
            <a:chExt cx="7324128" cy="273630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324128" cy="27363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05680" y="164179"/>
              <a:ext cx="6912768" cy="2407948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Организация самостоятельно 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</a:t>
              </a:r>
              <a:b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необходимые для реализации Программы</a:t>
              </a:r>
              <a:endParaRPr lang="ru-RU" sz="28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/>
              </a:rPr>
              <a:t>ФЗ  «Об образовании в Российской    </a:t>
            </a:r>
            <a:br>
              <a:rPr lang="ru-RU" sz="3600" b="1" dirty="0" smtClean="0">
                <a:solidFill>
                  <a:srgbClr val="7030A0"/>
                </a:solidFill>
                <a:effectLst/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</a:rPr>
              <a:t>                федерации»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    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29.12.2013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24918" cy="46609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Статья 10. Структура системы образования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п.3.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«Общее образование и профессиональное образование реализуются по уровням образования».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Изменена структура системы образования, добавлены два новых уровня: дошкольное образование и подготовка кадров высшей квалификации включены в систему общего образования.</a:t>
            </a:r>
          </a:p>
          <a:p>
            <a:pPr indent="461314" defTabSz="922626">
              <a:buNone/>
              <a:defRPr/>
            </a:pPr>
            <a:endParaRPr lang="ru-RU" sz="1900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 сравнения: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образования.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Уровень ДО – особенный: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необязательность уровня ДО в РФ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отсутствие возможности вменения ребёнку какой-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либо ответственности за результат.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Совокупность обязательных требований</a:t>
            </a:r>
            <a:br>
              <a:rPr lang="ru-RU" dirty="0" smtClean="0"/>
            </a:br>
            <a:r>
              <a:rPr lang="ru-RU" dirty="0" smtClean="0"/>
              <a:t>к образованию определённого уровня, утверждённых федеральным органом исполнительной власти - 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Следовательно, для дошкольного образования, как и для всех уровней образования в Российской Федерации, устанавливается федеральный государственный образовательный стандарт (ФГОС).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Цели  ФГОС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Повышение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ДО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государством </a:t>
            </a:r>
            <a:r>
              <a:rPr lang="ru-RU" b="1" dirty="0" smtClean="0"/>
              <a:t>равенства возможностей</a:t>
            </a:r>
            <a:r>
              <a:rPr lang="ru-RU" dirty="0" smtClean="0"/>
              <a:t> для каждого ребёнка в получении качественного дошкольного образования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государственных </a:t>
            </a:r>
            <a:r>
              <a:rPr lang="ru-RU" b="1" dirty="0" smtClean="0"/>
              <a:t>гарантий уровня</a:t>
            </a:r>
            <a:br>
              <a:rPr lang="ru-RU" b="1" dirty="0" smtClean="0"/>
            </a:br>
            <a:r>
              <a:rPr lang="ru-RU" b="1" dirty="0" smtClean="0"/>
              <a:t>и качества</a:t>
            </a:r>
            <a:r>
              <a:rPr lang="ru-RU" dirty="0" smtClean="0"/>
              <a:t> образования на основе единства обязательных требований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Сохранение </a:t>
            </a:r>
            <a:r>
              <a:rPr lang="ru-RU" b="1" dirty="0" smtClean="0"/>
              <a:t>единства образовательного пространства РФ </a:t>
            </a:r>
            <a:r>
              <a:rPr lang="ru-RU" dirty="0" smtClean="0"/>
              <a:t>относительно уровня дошкольного образования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 Стандарта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(отражены в целях и задачах Программы МДОУ)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389120"/>
          </a:xfrm>
        </p:spPr>
        <p:txBody>
          <a:bodyPr>
            <a:noAutofit/>
          </a:bodyPr>
          <a:lstStyle/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Охрана</a:t>
            </a:r>
            <a:r>
              <a:rPr lang="ru-RU" sz="1800" b="1" dirty="0" smtClean="0"/>
              <a:t> </a:t>
            </a:r>
            <a:r>
              <a:rPr lang="ru-RU" sz="1800" dirty="0" smtClean="0"/>
              <a:t>и укрепление </a:t>
            </a:r>
            <a:r>
              <a:rPr lang="ru-RU" sz="1800" b="1" dirty="0" smtClean="0"/>
              <a:t>физического и психического здоровья</a:t>
            </a:r>
            <a:r>
              <a:rPr lang="ru-RU" sz="1800" dirty="0" smtClean="0"/>
              <a:t> детей, </a:t>
            </a:r>
            <a:br>
              <a:rPr lang="ru-RU" sz="1800" dirty="0" smtClean="0"/>
            </a:br>
            <a:r>
              <a:rPr lang="ru-RU" sz="1800" dirty="0" smtClean="0"/>
              <a:t>в том числе их эмоционального благополучия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равных возможностей </a:t>
            </a:r>
            <a:r>
              <a:rPr lang="ru-RU" sz="1800" b="1" dirty="0" smtClean="0"/>
              <a:t> </a:t>
            </a:r>
            <a:r>
              <a:rPr lang="ru-RU" sz="1800" dirty="0" smtClean="0"/>
              <a:t>для</a:t>
            </a:r>
            <a:r>
              <a:rPr lang="ru-RU" sz="1800" b="1" dirty="0" smtClean="0"/>
              <a:t> </a:t>
            </a:r>
            <a:r>
              <a:rPr lang="ru-RU" sz="1800" dirty="0" smtClean="0"/>
              <a:t>полноценного </a:t>
            </a:r>
            <a:r>
              <a:rPr lang="ru-RU" sz="1800" dirty="0"/>
              <a:t>развития каждого ребёнка в период дошкольного детства независимо от места проживания, пола, нации, языка, социального статуса, </a:t>
            </a:r>
            <a:r>
              <a:rPr lang="ru-RU" sz="1800" dirty="0" smtClean="0"/>
              <a:t>психофизиологических  и других особенностей </a:t>
            </a:r>
            <a:r>
              <a:rPr lang="ru-RU" sz="1800" dirty="0"/>
              <a:t>(в том числе ОВЗ)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преемственности </a:t>
            </a:r>
            <a:r>
              <a:rPr lang="ru-RU" sz="1800" dirty="0"/>
              <a:t>ООП  </a:t>
            </a:r>
            <a:r>
              <a:rPr lang="ru-RU" sz="1800" b="1" dirty="0"/>
              <a:t>ДО</a:t>
            </a:r>
            <a:r>
              <a:rPr lang="ru-RU" sz="1800" dirty="0"/>
              <a:t> и </a:t>
            </a:r>
            <a:r>
              <a:rPr lang="ru-RU" sz="1800" b="1" dirty="0"/>
              <a:t>НОО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Создание </a:t>
            </a:r>
            <a:r>
              <a:rPr lang="ru-RU" sz="1800" b="1" dirty="0" smtClean="0"/>
              <a:t>благоприятных условий развития </a:t>
            </a:r>
            <a:r>
              <a:rPr lang="ru-RU" sz="1800" dirty="0" smtClean="0"/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/>
              <a:t>Объединение обучения и воспитания  </a:t>
            </a:r>
            <a:r>
              <a:rPr lang="ru-RU" sz="1800" dirty="0" smtClean="0"/>
              <a:t>в целостный образовательный процесс на основе духовно-нравственных 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Autofit/>
          </a:bodyPr>
          <a:lstStyle/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smtClean="0"/>
              <a:t>общей культуры личности </a:t>
            </a:r>
            <a:r>
              <a:rPr lang="ru-RU" sz="1800" dirty="0" smtClean="0"/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dirty="0" smtClean="0"/>
              <a:t>качеств</a:t>
            </a:r>
            <a:r>
              <a:rPr lang="ru-RU" sz="1800" dirty="0" smtClean="0"/>
              <a:t>, инициативности, самостоятельности и ответственности, формирование </a:t>
            </a:r>
            <a:r>
              <a:rPr lang="ru-RU" sz="1800" b="1" dirty="0" smtClean="0"/>
              <a:t>предпосылок учебной деятельности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</a:t>
            </a:r>
            <a:r>
              <a:rPr lang="ru-RU" sz="1800" b="1" dirty="0" smtClean="0"/>
              <a:t>вариативности и разнообразия </a:t>
            </a:r>
            <a:r>
              <a:rPr lang="ru-RU" sz="1800" dirty="0" smtClean="0"/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err="1" smtClean="0"/>
              <a:t>социокультурной</a:t>
            </a:r>
            <a:r>
              <a:rPr lang="ru-RU" sz="1800" b="1" dirty="0" smtClean="0"/>
              <a:t> среды</a:t>
            </a:r>
            <a:r>
              <a:rPr lang="ru-RU" sz="1800" dirty="0" smtClean="0"/>
              <a:t>, соответствующей возрастным, индивидуальным, психологическим и физиологическим особенностям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психолого-педагогической </a:t>
            </a:r>
            <a:r>
              <a:rPr lang="ru-RU" sz="1800" b="1" dirty="0" smtClean="0"/>
              <a:t>поддержки семьи</a:t>
            </a:r>
            <a:br>
              <a:rPr lang="ru-RU" sz="1800" b="1" dirty="0" smtClean="0"/>
            </a:br>
            <a:r>
              <a:rPr lang="ru-RU" sz="1800" dirty="0" smtClean="0"/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ФГОС.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Образовательные области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i="1" dirty="0" smtClean="0"/>
              <a:t>Содержание Программы охватывает следующие определенные направления развития и образования детей (далее - образовательные области)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b="1" i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6458"/>
              </p:ext>
            </p:extLst>
          </p:nvPr>
        </p:nvGraphicFramePr>
        <p:xfrm>
          <a:off x="428596" y="2285992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4386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Социально – коммуникативное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785770"/>
            <a:ext cx="8501122" cy="57150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300" dirty="0" smtClean="0"/>
              <a:t>Усвоение норм и ценностей, принятых в обществе…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Развитие общения и взаимодействия ребёнка</a:t>
            </a:r>
            <a:br>
              <a:rPr lang="ru-RU" sz="2300" dirty="0" smtClean="0"/>
            </a:br>
            <a:r>
              <a:rPr lang="ru-RU" sz="2300" dirty="0" smtClean="0"/>
              <a:t>со взрослыми и сверстниками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Становление самостоятельности, целенаправленности</a:t>
            </a:r>
            <a:br>
              <a:rPr lang="ru-RU" sz="2300" dirty="0" smtClean="0"/>
            </a:br>
            <a:r>
              <a:rPr lang="ru-RU" sz="2300" dirty="0" smtClean="0"/>
              <a:t>и </a:t>
            </a:r>
            <a:r>
              <a:rPr lang="ru-RU" sz="2300" dirty="0" err="1" smtClean="0"/>
              <a:t>саморегуляции</a:t>
            </a:r>
            <a:r>
              <a:rPr lang="ru-RU" sz="2300" dirty="0" smtClean="0"/>
              <a:t>…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Формирование готовности к совместной деятельности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sz="2300" dirty="0" smtClean="0"/>
            </a:br>
            <a:r>
              <a:rPr lang="ru-RU" sz="2300" dirty="0" smtClean="0"/>
              <a:t>и взрослых в Организации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Формирование позитивных установок к различным видам труда и творчества</a:t>
            </a:r>
          </a:p>
          <a:p>
            <a:pPr>
              <a:spcAft>
                <a:spcPts val="600"/>
              </a:spcAft>
            </a:pPr>
            <a:r>
              <a:rPr lang="ru-RU" sz="2300" dirty="0" smtClean="0"/>
              <a:t>Формирование основ безопасного поведения в быту, социуме,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100046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500858" cy="410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Познавательное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7150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Развитие интересов, любознательности и познавательной мотивации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Формирование познавательных действий, становление сознания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Развитие воображения и творческой активности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 smtClean="0"/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26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689</Words>
  <Application>Microsoft Office PowerPoint</Application>
  <PresentationFormat>Экран (4:3)</PresentationFormat>
  <Paragraphs>124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 2</vt:lpstr>
      <vt:lpstr>Поток</vt:lpstr>
      <vt:lpstr>Федеральный государственный образовательный  стандарт  дошкольного образования</vt:lpstr>
      <vt:lpstr>ФЗ  «Об образовании в Российской                     федерации»       29.12.2013 г</vt:lpstr>
      <vt:lpstr>Презентация PowerPoint</vt:lpstr>
      <vt:lpstr>Цели  ФГОС</vt:lpstr>
      <vt:lpstr>Задачи Стандарта  (отражены в целях и задачах Программы МДОУ)</vt:lpstr>
      <vt:lpstr>Презентация PowerPoint</vt:lpstr>
      <vt:lpstr>ФГОС.  Образовательные области Содержание Программы охватывает следующие определенные направления развития и образования детей (далее - образовательные области) </vt:lpstr>
      <vt:lpstr>Социально – коммуникативное развитие</vt:lpstr>
      <vt:lpstr>Познавательное развитие</vt:lpstr>
      <vt:lpstr>Речевое  развитие</vt:lpstr>
      <vt:lpstr>Художественно - эстетическое развитие</vt:lpstr>
      <vt:lpstr>Физическое  развитие</vt:lpstr>
      <vt:lpstr>Содержание образовательных областей  зависит от возраста детей и должно реализовываться в определённых видах деятельности. </vt:lpstr>
      <vt:lpstr>Целевые ориентиры дошкольного образования </vt:lpstr>
      <vt:lpstr>     Целевые ориентиры дошкольного образования - социально-нормативные  возрастные характеристики возможных  достижений ребёнка на этапе завершения уровня дошкольного образования: ● целевые ориентиры образования в  раннем      возрасте; ● целевые ориентиры образования на этапе      завершения дошкольного образования</vt:lpstr>
      <vt:lpstr>Компетенция ДОО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«ФГОС дошкольного образования»</dc:title>
  <dc:creator>Компьютер</dc:creator>
  <cp:lastModifiedBy>User</cp:lastModifiedBy>
  <cp:revision>31</cp:revision>
  <dcterms:created xsi:type="dcterms:W3CDTF">2014-03-19T06:56:24Z</dcterms:created>
  <dcterms:modified xsi:type="dcterms:W3CDTF">2015-04-06T08:48:12Z</dcterms:modified>
</cp:coreProperties>
</file>